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0" r:id="rId3"/>
    <p:sldMasterId id="2147483740" r:id="rId4"/>
    <p:sldMasterId id="2147483762" r:id="rId5"/>
  </p:sldMasterIdLst>
  <p:notesMasterIdLst>
    <p:notesMasterId r:id="rId20"/>
  </p:notesMasterIdLst>
  <p:sldIdLst>
    <p:sldId id="4753" r:id="rId6"/>
    <p:sldId id="582" r:id="rId7"/>
    <p:sldId id="436" r:id="rId8"/>
    <p:sldId id="3405" r:id="rId9"/>
    <p:sldId id="437" r:id="rId10"/>
    <p:sldId id="2246" r:id="rId11"/>
    <p:sldId id="3465" r:id="rId12"/>
    <p:sldId id="3342" r:id="rId13"/>
    <p:sldId id="3344" r:id="rId14"/>
    <p:sldId id="3297" r:id="rId15"/>
    <p:sldId id="3343" r:id="rId16"/>
    <p:sldId id="428" r:id="rId17"/>
    <p:sldId id="429" r:id="rId18"/>
    <p:sldId id="43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9F064-F16C-45D4-9885-764A895D9CDE}" type="datetimeFigureOut">
              <a:rPr lang="en-AU" smtClean="0"/>
              <a:t>25/11/2018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9EC9E-8A33-40A3-93FE-04E7AE99F7D9}" type="slidenum">
              <a:rPr lang="en-AU" smtClean="0"/>
              <a:t>‹#›</a:t>
            </a:fld>
            <a:endParaRPr lang="en-AU"/>
          </a:p>
        </p:txBody>
      </p:sp>
    </p:spTree>
    <p:extLst>
      <p:ext uri="{BB962C8B-B14F-4D97-AF65-F5344CB8AC3E}">
        <p14:creationId xmlns:p14="http://schemas.microsoft.com/office/powerpoint/2010/main" val="76111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have a unique value prop and we are differentiated in 3 core areas. </a:t>
            </a:r>
          </a:p>
          <a:p>
            <a:r>
              <a:rPr lang="en-US" sz="1200" kern="1200">
                <a:solidFill>
                  <a:schemeClr val="tx1"/>
                </a:solidFill>
                <a:effectLst/>
                <a:latin typeface="+mn-lt"/>
                <a:ea typeface="+mn-ea"/>
                <a:cs typeface="+mn-cs"/>
              </a:rPr>
              <a:t>First Let’s start with the platform. Our AI platform provides the most rapid time to market – period. We offer the most choice, flexibility, and agility with services that make AI development productive. Take IBM for example - we can build a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with our platform in weeks if not days, while IBM takes months.   </a:t>
            </a:r>
          </a:p>
          <a:p>
            <a:r>
              <a:rPr lang="en-US" sz="1200" kern="1200">
                <a:solidFill>
                  <a:schemeClr val="tx1"/>
                </a:solidFill>
                <a:effectLst/>
                <a:latin typeface="+mn-lt"/>
                <a:ea typeface="+mn-ea"/>
                <a:cs typeface="+mn-cs"/>
              </a:rPr>
              <a:t>Our second area of differentiation is our comprehensive data platform.  There’s no AI without data, and only Microsoft can bring AI to wherever the data is – on premises, on the edge, in the cloud and everywhere in between.   Unlike Google or Amazon who tell customers to move their data first – we don’t force our customers to change their data estate, we meet them where they are – we offer flexibility vs rigidness.</a:t>
            </a:r>
          </a:p>
          <a:p>
            <a:r>
              <a:rPr lang="en-US" sz="1200" kern="1200">
                <a:solidFill>
                  <a:schemeClr val="tx1"/>
                </a:solidFill>
                <a:effectLst/>
                <a:latin typeface="+mn-lt"/>
                <a:ea typeface="+mn-ea"/>
                <a:cs typeface="+mn-cs"/>
              </a:rPr>
              <a:t>Lastly, we are enterprise-proven. We provide enterprise proven solutions with all the benefits that Azure brings - security, privacy, reliability, and we are backed by a vibrant partner community. We know how to create secure and reliable solutions that can scale to your needs. Even our business model is tied to your success. We are successful when you are successful. We also have a huge partner ecosystem that can help you scale. You don’t need us to build your solution. So you can do it on your own, rely on our partner ecosystem or rely on us.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6993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Our second area of differentiation is our comprehensive data platform.  There’s no AI without data, and only Microsoft can bring AI to wherever the data is – on premises, on the edge, in the cloud and everywhere in between.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All of this is based on the </a:t>
            </a:r>
            <a:r>
              <a:rPr lang="en-US" sz="1200" b="1" i="0" u="none" strike="noStrike" kern="1200">
                <a:solidFill>
                  <a:schemeClr val="tx1"/>
                </a:solidFill>
                <a:effectLst/>
                <a:latin typeface="+mn-lt"/>
                <a:ea typeface="+mn-ea"/>
                <a:cs typeface="+mn-cs"/>
              </a:rPr>
              <a:t>powerful infrastructure </a:t>
            </a:r>
            <a:r>
              <a:rPr lang="en-US" sz="1200" b="0" i="0" u="none" strike="noStrike" kern="1200">
                <a:solidFill>
                  <a:schemeClr val="tx1"/>
                </a:solidFill>
                <a:effectLst/>
                <a:latin typeface="+mn-lt"/>
                <a:ea typeface="+mn-ea"/>
                <a:cs typeface="+mn-cs"/>
              </a:rPr>
              <a:t>provided by Azure.</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We are taking all that power and applying it to AI, from CPU compute to GPU and next, FPGA.</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5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The same is true for Tools. We have a huge lever in the market with our tools.  We’re taking the power of Visual Studio and Visual Studio Code to AI development. No other vendor provides a full solution across services and tools to make AI development productive and approachable. </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535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a:solidFill>
                  <a:schemeClr val="tx1"/>
                </a:solidFill>
                <a:effectLst/>
                <a:latin typeface="+mn-lt"/>
                <a:ea typeface="+mn-ea"/>
                <a:cs typeface="+mn-cs"/>
              </a:rPr>
              <a:t>Every developer can be an AI developer with this unique combination. </a:t>
            </a:r>
          </a:p>
          <a:p>
            <a:r>
              <a:rPr lang="en-US" sz="1200" kern="120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a:p>
        </p:txBody>
      </p:sp>
    </p:spTree>
    <p:extLst>
      <p:ext uri="{BB962C8B-B14F-4D97-AF65-F5344CB8AC3E}">
        <p14:creationId xmlns:p14="http://schemas.microsoft.com/office/powerpoint/2010/main" val="115871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F8DB049-62DC-4C8C-87FF-7BCC7106B5DE}"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587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50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have the most powerful bot platform combined with customizable Cog Services. Enterprises can easily build powerful agents to streamline work processes and integrate in their existing data estate – whether on premises, edge, cloud or hybrid.  AML enables enterprises to further customize their solutions based on their unique needs. We were the first organization to surpass human parity for both vision and speech. </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31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4.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9.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B30F-C66F-41A1-8857-9BEB51079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754E6-B849-498A-95E1-0A1E69BC6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37E04-0435-4242-8E2F-4D0E27345708}"/>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FEFA9780-642F-45B6-A0FB-4DF4FD111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07B78-808C-4484-B112-6622FE864E8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11118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87B8-60CF-4A87-B183-859B02709C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5FE91-FC00-4754-B1E5-7EABBC2967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85419-C7DF-48A7-B0C7-CAB62B779303}"/>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49DA1C52-06F0-4418-B737-28AD64B53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10D0A-FDCC-468D-A10A-28C84C85652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9225287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213DF-323D-437E-BF8D-4771649BECB1}"/>
              </a:ext>
            </a:extLst>
          </p:cNvPr>
          <p:cNvSpPr>
            <a:spLocks noGrp="1"/>
          </p:cNvSpPr>
          <p:nvPr>
            <p:ph type="dt" sz="half" idx="10"/>
          </p:nvPr>
        </p:nvSpPr>
        <p:spPr/>
        <p:txBody>
          <a:bodyPr/>
          <a:lstStyle/>
          <a:p>
            <a:fld id="{B9489EC2-6478-4569-83FB-CC09DAFC3A84}" type="datetimeFigureOut">
              <a:rPr lang="en-US" smtClean="0"/>
              <a:t>11/24/2018</a:t>
            </a:fld>
            <a:endParaRPr lang="en-US"/>
          </a:p>
        </p:txBody>
      </p:sp>
      <p:sp>
        <p:nvSpPr>
          <p:cNvPr id="3" name="Footer Placeholder 2">
            <a:extLst>
              <a:ext uri="{FF2B5EF4-FFF2-40B4-BE49-F238E27FC236}">
                <a16:creationId xmlns:a16="http://schemas.microsoft.com/office/drawing/2014/main" id="{7EF2C727-2436-4DA3-94D0-D9A77EE747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D921EA-2E1D-438A-ACCC-2933F1E6E487}"/>
              </a:ext>
            </a:extLst>
          </p:cNvPr>
          <p:cNvSpPr>
            <a:spLocks noGrp="1"/>
          </p:cNvSpPr>
          <p:nvPr>
            <p:ph type="sldNum" sz="quarter" idx="12"/>
          </p:nvPr>
        </p:nvSpPr>
        <p:spPr/>
        <p:txBody>
          <a:bodyPr/>
          <a:lstStyle/>
          <a:p>
            <a:fld id="{89BAF0AA-436B-4E8C-9F89-E2ACF6010D79}" type="slidenum">
              <a:rPr lang="en-US" smtClean="0"/>
              <a:t>‹#›</a:t>
            </a:fld>
            <a:endParaRPr lang="en-US"/>
          </a:p>
        </p:txBody>
      </p:sp>
    </p:spTree>
    <p:extLst>
      <p:ext uri="{BB962C8B-B14F-4D97-AF65-F5344CB8AC3E}">
        <p14:creationId xmlns:p14="http://schemas.microsoft.com/office/powerpoint/2010/main" val="594209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9135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769822"/>
            <a:ext cx="388831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32512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14820-0FB4-409E-B442-4470BC3AD6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38EBB6-2667-4E16-94DA-1522438FCC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9A41-8D4C-4606-971E-2A105FF1B0D5}"/>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14213ACA-8445-4FE9-8243-33EEC886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8C7E9-EBE5-49B3-B050-7DA2250F74A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728777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9510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285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35938819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373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08866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5090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97834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0C81-D569-493D-9521-B42A48D8A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749F7-937D-409D-857E-E9814CBC0C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122E6-84F3-4D49-845E-D3D8CD5F155D}"/>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AD3914A0-E948-48B3-9CB1-C74E7DFE7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B9418-2B69-49AB-8BC8-1E2FCF039BD4}"/>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4108592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E9F41-A39A-463B-86DC-24DEA46BC137}"/>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47407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3E2C8-2E29-4072-B66C-45FEF7A95FBE}"/>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0" name="Rectangle 9"/>
          <p:cNvSpPr/>
          <p:nvPr userDrawn="1"/>
        </p:nvSpPr>
        <p:spPr bwMode="auto">
          <a:xfrm>
            <a:off x="2" y="0"/>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4885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6FE84F-F9C0-4A5C-87B9-886F42F5EB9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6" name="Rectangle 5">
            <a:extLst>
              <a:ext uri="{FF2B5EF4-FFF2-40B4-BE49-F238E27FC236}">
                <a16:creationId xmlns:a16="http://schemas.microsoft.com/office/drawing/2014/main" id="{8628F4D0-D08E-493B-9C54-C42ECB8CFC63}"/>
              </a:ext>
            </a:extLst>
          </p:cNvPr>
          <p:cNvSpPr/>
          <p:nvPr userDrawn="1"/>
        </p:nvSpPr>
        <p:spPr bwMode="auto">
          <a:xfrm>
            <a:off x="0" y="0"/>
            <a:ext cx="12192000" cy="6858000"/>
          </a:xfrm>
          <a:prstGeom prst="rect">
            <a:avLst/>
          </a:prstGeom>
          <a:gradFill>
            <a:gsLst>
              <a:gs pos="32000">
                <a:schemeClr val="bg1">
                  <a:lumMod val="50000"/>
                  <a:alpha val="63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5846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1"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53444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55401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2" name="Picture 1">
            <a:extLst>
              <a:ext uri="{FF2B5EF4-FFF2-40B4-BE49-F238E27FC236}">
                <a16:creationId xmlns:a16="http://schemas.microsoft.com/office/drawing/2014/main" id="{05C1E944-ED65-45EE-9E5F-898CC5FE95D9}"/>
              </a:ext>
            </a:extLst>
          </p:cNvPr>
          <p:cNvPicPr>
            <a:picLocks noChangeAspect="1"/>
          </p:cNvPicPr>
          <p:nvPr userDrawn="1"/>
        </p:nvPicPr>
        <p:blipFill>
          <a:blip r:embed="rId3"/>
          <a:stretch>
            <a:fillRect/>
          </a:stretch>
        </p:blipFill>
        <p:spPr>
          <a:xfrm>
            <a:off x="5334973" y="0"/>
            <a:ext cx="6857027" cy="6858000"/>
          </a:xfrm>
          <a:prstGeom prst="rect">
            <a:avLst/>
          </a:prstGeom>
        </p:spPr>
      </p:pic>
    </p:spTree>
    <p:extLst>
      <p:ext uri="{BB962C8B-B14F-4D97-AF65-F5344CB8AC3E}">
        <p14:creationId xmlns:p14="http://schemas.microsoft.com/office/powerpoint/2010/main" val="42048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6215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8387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754432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263658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83A9-FB7B-40D5-8419-34F6B1534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48F7-9280-44B0-A6FD-6779D6BB1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2B223-0734-4471-856E-BA03CA5F624A}"/>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C9DCA4FC-CF9B-4A58-BB0E-FE0799D2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3D36-DF3E-4119-9580-F03724F79623}"/>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423421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3" name="Picture 2">
            <a:extLst>
              <a:ext uri="{FF2B5EF4-FFF2-40B4-BE49-F238E27FC236}">
                <a16:creationId xmlns:a16="http://schemas.microsoft.com/office/drawing/2014/main" id="{251711FF-E44A-4E3A-870A-640719FC5058}"/>
              </a:ext>
            </a:extLst>
          </p:cNvPr>
          <p:cNvPicPr>
            <a:picLocks noChangeAspect="1"/>
          </p:cNvPicPr>
          <p:nvPr userDrawn="1"/>
        </p:nvPicPr>
        <p:blipFill>
          <a:blip r:embed="rId2"/>
          <a:stretch>
            <a:fillRect/>
          </a:stretch>
        </p:blipFill>
        <p:spPr>
          <a:xfrm>
            <a:off x="5334973" y="0"/>
            <a:ext cx="6857027" cy="6858000"/>
          </a:xfrm>
          <a:prstGeom prst="rect">
            <a:avLst/>
          </a:prstGeom>
        </p:spPr>
      </p:pic>
    </p:spTree>
    <p:extLst>
      <p:ext uri="{BB962C8B-B14F-4D97-AF65-F5344CB8AC3E}">
        <p14:creationId xmlns:p14="http://schemas.microsoft.com/office/powerpoint/2010/main" val="362477342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7177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554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1780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1"/>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91745000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3056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004237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62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456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70198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567C-FEB4-4561-AAFB-4F638C1C6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F8218-5133-4637-A9DA-B1DA82BA9B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06D578-07D0-4764-AF00-376E574382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600DC-14A9-4B3E-ADD0-E204A116901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0D20F14-87C0-4496-8F73-599380B54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F43C3-A898-4898-A267-46752DB0191A}"/>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7659164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17931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4364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540042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8"/>
            <a:ext cx="1920568" cy="706469"/>
          </a:xfrm>
          <a:prstGeom prst="rect">
            <a:avLst/>
          </a:prstGeom>
        </p:spPr>
      </p:pic>
    </p:spTree>
    <p:extLst>
      <p:ext uri="{BB962C8B-B14F-4D97-AF65-F5344CB8AC3E}">
        <p14:creationId xmlns:p14="http://schemas.microsoft.com/office/powerpoint/2010/main" val="2615691124"/>
      </p:ext>
    </p:extLst>
  </p:cSld>
  <p:clrMapOvr>
    <a:masterClrMapping/>
  </p:clrMapOvr>
  <p:transition spd="med">
    <p:push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cSld name="4_Blank">
    <p:spTree>
      <p:nvGrpSpPr>
        <p:cNvPr id="1" name=""/>
        <p:cNvGrpSpPr/>
        <p:nvPr/>
      </p:nvGrpSpPr>
      <p:grpSpPr>
        <a:xfrm>
          <a:off x="0" y="0"/>
          <a:ext cx="0" cy="0"/>
          <a:chOff x="0" y="0"/>
          <a:chExt cx="0" cy="0"/>
        </a:xfrm>
      </p:grpSpPr>
      <p:grpSp>
        <p:nvGrpSpPr>
          <p:cNvPr id="3" name="Group 2"/>
          <p:cNvGrpSpPr/>
          <p:nvPr userDrawn="1"/>
        </p:nvGrpSpPr>
        <p:grpSpPr>
          <a:xfrm>
            <a:off x="-147425" y="1"/>
            <a:ext cx="12172051" cy="6244389"/>
            <a:chOff x="-147425" y="0"/>
            <a:chExt cx="12172051" cy="6244389"/>
          </a:xfrm>
        </p:grpSpPr>
        <p:sp>
          <p:nvSpPr>
            <p:cNvPr id="12" name="Freeform 831"/>
            <p:cNvSpPr/>
            <p:nvPr/>
          </p:nvSpPr>
          <p:spPr>
            <a:xfrm rot="18900000">
              <a:off x="-22310" y="3486468"/>
              <a:ext cx="389008" cy="1409248"/>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3" name="Freeform 832"/>
            <p:cNvSpPr/>
            <p:nvPr/>
          </p:nvSpPr>
          <p:spPr>
            <a:xfrm rot="18900000">
              <a:off x="22976" y="3439627"/>
              <a:ext cx="490150" cy="1623976"/>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4" name="Freeform 833"/>
            <p:cNvSpPr/>
            <p:nvPr/>
          </p:nvSpPr>
          <p:spPr>
            <a:xfrm rot="18900000">
              <a:off x="93343" y="3350554"/>
              <a:ext cx="365667" cy="1378023"/>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5" name="Freeform 834"/>
            <p:cNvSpPr/>
            <p:nvPr/>
          </p:nvSpPr>
          <p:spPr>
            <a:xfrm rot="18900000">
              <a:off x="212530" y="3262741"/>
              <a:ext cx="380719" cy="159971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6" name="Freeform 835"/>
            <p:cNvSpPr/>
            <p:nvPr/>
          </p:nvSpPr>
          <p:spPr>
            <a:xfrm rot="18900000">
              <a:off x="173378" y="3231912"/>
              <a:ext cx="369557" cy="131805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7" name="Freeform 836"/>
            <p:cNvSpPr/>
            <p:nvPr/>
          </p:nvSpPr>
          <p:spPr>
            <a:xfrm rot="18900000">
              <a:off x="329049" y="3093996"/>
              <a:ext cx="369745" cy="1636168"/>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8" name="Freeform 841"/>
            <p:cNvSpPr/>
            <p:nvPr/>
          </p:nvSpPr>
          <p:spPr>
            <a:xfrm rot="18900000">
              <a:off x="327798" y="2867939"/>
              <a:ext cx="636027" cy="1549768"/>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9" name="Freeform 461"/>
            <p:cNvSpPr/>
            <p:nvPr/>
          </p:nvSpPr>
          <p:spPr>
            <a:xfrm rot="8160000" flipV="1">
              <a:off x="4301731" y="2815520"/>
              <a:ext cx="1491123" cy="1652138"/>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7" name="Freeform 471"/>
            <p:cNvSpPr/>
            <p:nvPr/>
          </p:nvSpPr>
          <p:spPr>
            <a:xfrm>
              <a:off x="8441864" y="1822821"/>
              <a:ext cx="3576925" cy="3263833"/>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8" name="Freeform 476"/>
            <p:cNvSpPr/>
            <p:nvPr/>
          </p:nvSpPr>
          <p:spPr>
            <a:xfrm>
              <a:off x="8640259" y="3072931"/>
              <a:ext cx="3378531" cy="206298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9" name="Freeform 477"/>
            <p:cNvSpPr/>
            <p:nvPr/>
          </p:nvSpPr>
          <p:spPr>
            <a:xfrm>
              <a:off x="8914509" y="3177619"/>
              <a:ext cx="3092611" cy="2173836"/>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0" name="Freeform 674"/>
            <p:cNvSpPr/>
            <p:nvPr/>
          </p:nvSpPr>
          <p:spPr>
            <a:xfrm>
              <a:off x="9007871" y="4199875"/>
              <a:ext cx="3016755" cy="2044514"/>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1" name="Freeform 821"/>
            <p:cNvSpPr/>
            <p:nvPr/>
          </p:nvSpPr>
          <p:spPr>
            <a:xfrm flipV="1">
              <a:off x="3380981" y="8211"/>
              <a:ext cx="1921698" cy="1954194"/>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2" name="Freeform 822"/>
            <p:cNvSpPr/>
            <p:nvPr/>
          </p:nvSpPr>
          <p:spPr>
            <a:xfrm flipV="1">
              <a:off x="3505464" y="0"/>
              <a:ext cx="1703854" cy="1748922"/>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3" name="Freeform 823"/>
            <p:cNvSpPr/>
            <p:nvPr/>
          </p:nvSpPr>
          <p:spPr>
            <a:xfrm flipV="1">
              <a:off x="3575485" y="8211"/>
              <a:ext cx="1594931" cy="1494384"/>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4" name="Freeform 824"/>
            <p:cNvSpPr/>
            <p:nvPr/>
          </p:nvSpPr>
          <p:spPr>
            <a:xfrm flipV="1">
              <a:off x="3645506" y="0"/>
              <a:ext cx="3073161" cy="2865604"/>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5" name="Freeform 825"/>
            <p:cNvSpPr/>
            <p:nvPr/>
          </p:nvSpPr>
          <p:spPr>
            <a:xfrm flipV="1">
              <a:off x="3894471" y="0"/>
              <a:ext cx="1952818" cy="2019881"/>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6" name="Freeform 826"/>
            <p:cNvSpPr/>
            <p:nvPr/>
          </p:nvSpPr>
          <p:spPr>
            <a:xfrm flipV="1">
              <a:off x="4431302" y="16422"/>
              <a:ext cx="1672733" cy="1568282"/>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7" name="Freeform 827"/>
            <p:cNvSpPr/>
            <p:nvPr/>
          </p:nvSpPr>
          <p:spPr>
            <a:xfrm flipV="1">
              <a:off x="4586905" y="8211"/>
              <a:ext cx="1789435" cy="2118412"/>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8" name="Freeform 828"/>
            <p:cNvSpPr/>
            <p:nvPr/>
          </p:nvSpPr>
          <p:spPr>
            <a:xfrm flipV="1">
              <a:off x="4672487" y="0"/>
              <a:ext cx="2264025" cy="2816338"/>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9" name="Freeform 829"/>
            <p:cNvSpPr/>
            <p:nvPr/>
          </p:nvSpPr>
          <p:spPr>
            <a:xfrm flipV="1">
              <a:off x="4789189" y="0"/>
              <a:ext cx="1882797" cy="1863874"/>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0" name="Freeform 775"/>
            <p:cNvSpPr/>
            <p:nvPr/>
          </p:nvSpPr>
          <p:spPr>
            <a:xfrm>
              <a:off x="-68346" y="3265040"/>
              <a:ext cx="3159562" cy="1673986"/>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1" name="Freeform 776"/>
            <p:cNvSpPr/>
            <p:nvPr/>
          </p:nvSpPr>
          <p:spPr>
            <a:xfrm>
              <a:off x="30163" y="147796"/>
              <a:ext cx="3959507" cy="1793260"/>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1" name="Freeform 465"/>
            <p:cNvSpPr/>
            <p:nvPr/>
          </p:nvSpPr>
          <p:spPr>
            <a:xfrm rot="8160000" flipV="1">
              <a:off x="692605" y="810098"/>
              <a:ext cx="3419377" cy="3367216"/>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0" name="Freeform 462"/>
            <p:cNvSpPr/>
            <p:nvPr/>
          </p:nvSpPr>
          <p:spPr>
            <a:xfrm rot="8160000" flipV="1">
              <a:off x="101931" y="1126403"/>
              <a:ext cx="2016530" cy="1304199"/>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1" name="Freeform 463"/>
            <p:cNvSpPr/>
            <p:nvPr/>
          </p:nvSpPr>
          <p:spPr>
            <a:xfrm rot="8160000" flipV="1">
              <a:off x="273822" y="1214485"/>
              <a:ext cx="1923537" cy="1711827"/>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2" name="Freeform 464"/>
            <p:cNvSpPr/>
            <p:nvPr/>
          </p:nvSpPr>
          <p:spPr>
            <a:xfrm rot="8160000" flipV="1">
              <a:off x="363786" y="1461351"/>
              <a:ext cx="1904882" cy="1722425"/>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3" name="Freeform 466"/>
            <p:cNvSpPr/>
            <p:nvPr/>
          </p:nvSpPr>
          <p:spPr>
            <a:xfrm rot="8160000" flipV="1">
              <a:off x="744102" y="879750"/>
              <a:ext cx="3316546" cy="3464116"/>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4" name="Freeform 468"/>
            <p:cNvSpPr/>
            <p:nvPr/>
          </p:nvSpPr>
          <p:spPr>
            <a:xfrm rot="8160000" flipV="1">
              <a:off x="664169" y="1418234"/>
              <a:ext cx="2373159" cy="2755292"/>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Freeform 467"/>
            <p:cNvSpPr/>
            <p:nvPr/>
          </p:nvSpPr>
          <p:spPr>
            <a:xfrm rot="8160000" flipV="1">
              <a:off x="779121" y="969928"/>
              <a:ext cx="3216084" cy="354586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6" name="Freeform 469"/>
            <p:cNvSpPr/>
            <p:nvPr/>
          </p:nvSpPr>
          <p:spPr>
            <a:xfrm rot="8160000" flipV="1">
              <a:off x="605495" y="1577108"/>
              <a:ext cx="2160611" cy="2533849"/>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2" name="Freeform 779"/>
            <p:cNvSpPr/>
            <p:nvPr/>
          </p:nvSpPr>
          <p:spPr>
            <a:xfrm>
              <a:off x="37713" y="2793394"/>
              <a:ext cx="3075466" cy="443389"/>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3" name="Freeform 784"/>
            <p:cNvSpPr/>
            <p:nvPr userDrawn="1"/>
          </p:nvSpPr>
          <p:spPr>
            <a:xfrm>
              <a:off x="7800799" y="3410204"/>
              <a:ext cx="165103" cy="2613659"/>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4" name="Freeform 801"/>
            <p:cNvSpPr/>
            <p:nvPr userDrawn="1"/>
          </p:nvSpPr>
          <p:spPr>
            <a:xfrm>
              <a:off x="-147425" y="1631917"/>
              <a:ext cx="886937" cy="227852"/>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5" name="Freeform 802"/>
            <p:cNvSpPr/>
            <p:nvPr userDrawn="1"/>
          </p:nvSpPr>
          <p:spPr>
            <a:xfrm>
              <a:off x="-107460" y="1644233"/>
              <a:ext cx="1149518" cy="277117"/>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6" name="Freeform 803"/>
            <p:cNvSpPr/>
            <p:nvPr userDrawn="1"/>
          </p:nvSpPr>
          <p:spPr>
            <a:xfrm>
              <a:off x="1247168" y="1422539"/>
              <a:ext cx="822752" cy="474179"/>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7" name="Freeform 804"/>
            <p:cNvSpPr/>
            <p:nvPr userDrawn="1"/>
          </p:nvSpPr>
          <p:spPr>
            <a:xfrm>
              <a:off x="7175767" y="2862579"/>
              <a:ext cx="530689" cy="1418843"/>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8" name="Freeform 805"/>
            <p:cNvSpPr/>
            <p:nvPr userDrawn="1"/>
          </p:nvSpPr>
          <p:spPr>
            <a:xfrm>
              <a:off x="7152181" y="4704585"/>
              <a:ext cx="471722" cy="1393952"/>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9" name="Freeform 806"/>
            <p:cNvSpPr/>
            <p:nvPr userDrawn="1"/>
          </p:nvSpPr>
          <p:spPr>
            <a:xfrm>
              <a:off x="7175767" y="5102859"/>
              <a:ext cx="283035"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0" name="Freeform 813"/>
            <p:cNvSpPr/>
            <p:nvPr userDrawn="1"/>
          </p:nvSpPr>
          <p:spPr>
            <a:xfrm>
              <a:off x="5406806" y="2924810"/>
              <a:ext cx="1049583" cy="1033018"/>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1" name="Freeform 814"/>
            <p:cNvSpPr/>
            <p:nvPr userDrawn="1"/>
          </p:nvSpPr>
          <p:spPr>
            <a:xfrm>
              <a:off x="5406807" y="2725673"/>
              <a:ext cx="1391583" cy="118237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2" name="Freeform 815"/>
            <p:cNvSpPr/>
            <p:nvPr userDrawn="1"/>
          </p:nvSpPr>
          <p:spPr>
            <a:xfrm>
              <a:off x="5395013" y="2538983"/>
              <a:ext cx="625032"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3" name="Freeform 817"/>
            <p:cNvSpPr/>
            <p:nvPr userDrawn="1"/>
          </p:nvSpPr>
          <p:spPr>
            <a:xfrm>
              <a:off x="8517720" y="660156"/>
              <a:ext cx="1297730" cy="541919"/>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4" name="Freeform 818"/>
            <p:cNvSpPr/>
            <p:nvPr userDrawn="1"/>
          </p:nvSpPr>
          <p:spPr>
            <a:xfrm>
              <a:off x="8022902" y="423682"/>
              <a:ext cx="1783211" cy="758687"/>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grpSp>
      <p:grpSp>
        <p:nvGrpSpPr>
          <p:cNvPr id="55" name="Group 54"/>
          <p:cNvGrpSpPr/>
          <p:nvPr userDrawn="1"/>
        </p:nvGrpSpPr>
        <p:grpSpPr>
          <a:xfrm>
            <a:off x="-77557" y="6385290"/>
            <a:ext cx="2932517" cy="560664"/>
            <a:chOff x="4988960" y="6366730"/>
            <a:chExt cx="2932517" cy="560664"/>
          </a:xfrm>
        </p:grpSpPr>
        <p:sp>
          <p:nvSpPr>
            <p:cNvPr id="57" name="TextBox 56"/>
            <p:cNvSpPr txBox="1"/>
            <p:nvPr/>
          </p:nvSpPr>
          <p:spPr>
            <a:xfrm>
              <a:off x="6010551" y="6459794"/>
              <a:ext cx="1910926" cy="343492"/>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a:ln>
                    <a:noFill/>
                  </a:ln>
                  <a:solidFill>
                    <a:srgbClr val="828282"/>
                  </a:solidFill>
                  <a:effectLst/>
                  <a:uLnTx/>
                  <a:uFillTx/>
                  <a:latin typeface="Segoe UI" panose="020B0502040204020203" pitchFamily="34" charset="0"/>
                  <a:ea typeface="+mn-ea"/>
                  <a:cs typeface="Segoe UI" panose="020B0502040204020203" pitchFamily="34" charset="0"/>
                </a:rPr>
                <a:t>| </a:t>
              </a:r>
              <a:r>
                <a:rPr kumimoji="0" lang="en-US" sz="1300" b="0" i="0" u="none" strike="noStrike" kern="0" cap="none" spc="0" normalizeH="0" baseline="0" noProof="0">
                  <a:ln>
                    <a:noFill/>
                  </a:ln>
                  <a:solidFill>
                    <a:srgbClr val="828282"/>
                  </a:solidFill>
                  <a:effectLst/>
                  <a:uLnTx/>
                  <a:uFillTx/>
                  <a:latin typeface="Segoe UI Semibold" panose="020B0702040204020203" pitchFamily="34" charset="0"/>
                  <a:ea typeface="+mn-ea"/>
                  <a:cs typeface="Segoe UI Semibold" panose="020B0702040204020203" pitchFamily="34" charset="0"/>
                </a:rPr>
                <a:t>Services</a:t>
              </a:r>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960" y="6366730"/>
              <a:ext cx="1250905" cy="560664"/>
            </a:xfrm>
            <a:prstGeom prst="rect">
              <a:avLst/>
            </a:prstGeom>
          </p:spPr>
        </p:pic>
      </p:grpSp>
    </p:spTree>
    <p:extLst>
      <p:ext uri="{BB962C8B-B14F-4D97-AF65-F5344CB8AC3E}">
        <p14:creationId xmlns:p14="http://schemas.microsoft.com/office/powerpoint/2010/main" val="992521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Onesheet, icons, space for pic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17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160563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A11625A7-5008-4F52-A9F2-48D81E596952}"/>
              </a:ext>
            </a:extLst>
          </p:cNvPr>
          <p:cNvSpPr>
            <a:spLocks noGrp="1"/>
          </p:cNvSpPr>
          <p:nvPr>
            <p:ph type="sldNum" sz="quarter" idx="11"/>
          </p:nvPr>
        </p:nvSpPr>
        <p:spPr>
          <a:xfrm>
            <a:off x="11430004" y="6553202"/>
            <a:ext cx="761999" cy="304801"/>
          </a:xfrm>
          <a:prstGeom prst="rect">
            <a:avLst/>
          </a:prstGeom>
        </p:spPr>
        <p:txBody>
          <a:bodyPr/>
          <a:lstStyle/>
          <a:p>
            <a:pPr defTabSz="1087660"/>
            <a:fld id="{FAADACFB-7C71-4E89-89D2-7BBA40B7BFA9}" type="slidenum">
              <a:rPr lang="en-US" smtClean="0">
                <a:solidFill>
                  <a:srgbClr val="505050"/>
                </a:solidFill>
              </a:rPr>
              <a:pPr defTabSz="1087660"/>
              <a:t>‹#›</a:t>
            </a:fld>
            <a:endParaRPr lang="en-US">
              <a:solidFill>
                <a:srgbClr val="505050"/>
              </a:solidFill>
            </a:endParaRPr>
          </a:p>
        </p:txBody>
      </p:sp>
    </p:spTree>
    <p:extLst>
      <p:ext uri="{BB962C8B-B14F-4D97-AF65-F5344CB8AC3E}">
        <p14:creationId xmlns:p14="http://schemas.microsoft.com/office/powerpoint/2010/main" val="5088428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1680437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3"/>
            <a:ext cx="8534711" cy="830805"/>
          </a:xfr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Speaker Name</a:t>
            </a:r>
            <a:br>
              <a:rPr lang="en-US"/>
            </a:br>
            <a:r>
              <a:rPr lang="en-US"/>
              <a:t>Date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5" name="Text Placeholder 4"/>
          <p:cNvSpPr>
            <a:spLocks noGrp="1"/>
          </p:cNvSpPr>
          <p:nvPr>
            <p:ph type="body" sz="quarter" idx="10"/>
          </p:nvPr>
        </p:nvSpPr>
        <p:spPr>
          <a:xfrm>
            <a:off x="269242" y="2904863"/>
            <a:ext cx="11051237" cy="710451"/>
          </a:xfrm>
        </p:spPr>
        <p:txBody>
          <a:bodyPr/>
          <a:lstStyle>
            <a:lvl1pPr marL="0" indent="0">
              <a:lnSpc>
                <a:spcPts val="4115"/>
              </a:lnSpc>
              <a:spcBef>
                <a:spcPts val="0"/>
              </a:spcBef>
              <a:buNone/>
              <a:defRPr sz="3919" b="0">
                <a:solidFill>
                  <a:schemeClr val="bg1"/>
                </a:solidFill>
                <a:latin typeface="+mj-lt"/>
              </a:defRPr>
            </a:lvl1pPr>
            <a:lvl2pPr marL="0" indent="0">
              <a:buNone/>
              <a:defRPr sz="3429" b="0">
                <a:solidFill>
                  <a:schemeClr val="bg1"/>
                </a:solidFill>
                <a:latin typeface="+mj-lt"/>
              </a:defRPr>
            </a:lvl2pPr>
            <a:lvl3pPr marL="0" indent="0">
              <a:buNone/>
              <a:defRPr sz="3429" b="0">
                <a:solidFill>
                  <a:schemeClr val="bg1"/>
                </a:solidFill>
                <a:latin typeface="+mj-lt"/>
              </a:defRPr>
            </a:lvl3pPr>
            <a:lvl4pPr marL="0" indent="0">
              <a:buNone/>
              <a:defRPr sz="3429" b="0">
                <a:solidFill>
                  <a:schemeClr val="bg1"/>
                </a:solidFill>
                <a:latin typeface="+mj-lt"/>
              </a:defRPr>
            </a:lvl4pPr>
            <a:lvl5pPr marL="0" indent="0">
              <a:buNone/>
              <a:defRPr sz="3429" b="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2493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3745811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F462-C3B2-406C-9918-D865EF2A5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8D3CF-E24B-48CC-AA18-B83AB260C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6A24F3-896A-4597-B37E-0FD1AE00F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793CC-101F-4E57-9627-0C968ED68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BD2E9-4E54-44E5-9557-3D882B96C0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E3B031-227E-4DB1-B05B-38FBF388BBB2}"/>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8" name="Footer Placeholder 7">
            <a:extLst>
              <a:ext uri="{FF2B5EF4-FFF2-40B4-BE49-F238E27FC236}">
                <a16:creationId xmlns:a16="http://schemas.microsoft.com/office/drawing/2014/main" id="{DA7F7848-C95B-4EE0-B14A-9875DCAE8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FF175-4106-4EAE-A9DC-D32AB752944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297920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3860565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3"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4"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18183467"/>
      </p:ext>
    </p:extLst>
  </p:cSld>
  <p:clrMapOvr>
    <a:masterClrMapping/>
  </p:clrMapOvr>
  <p:transition>
    <p:fade/>
  </p:transition>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822422"/>
          </a:xfrm>
        </p:spPr>
        <p:txBody>
          <a:bodyPr/>
          <a:lstStyle>
            <a:lvl1pPr marL="0" indent="0">
              <a:buFontTx/>
              <a:buNone/>
              <a:defRPr sz="3918">
                <a:solidFill>
                  <a:srgbClr val="000000"/>
                </a:solidFill>
                <a:latin typeface="+mj-lt"/>
              </a:defRPr>
            </a:lvl1pPr>
            <a:lvl2pPr marL="572251" indent="-236363">
              <a:buFont typeface="Wingdings" panose="05000000000000000000" pitchFamily="2" charset="2"/>
              <a:buChar char="§"/>
              <a:defRPr>
                <a:solidFill>
                  <a:srgbClr val="000000"/>
                </a:solidFill>
              </a:defRPr>
            </a:lvl2pPr>
            <a:lvl3pPr marL="783734" indent="-223925">
              <a:buFont typeface="Segoe UI" panose="020B0502040204020203" pitchFamily="34" charset="0"/>
              <a:buChar char="‒"/>
              <a:defRPr>
                <a:solidFill>
                  <a:srgbClr val="000000"/>
                </a:solidFill>
              </a:defRPr>
            </a:lvl3pPr>
            <a:lvl4pPr marL="1007659" indent="-223925">
              <a:buFont typeface="Courier New" panose="02070309020205020404" pitchFamily="49" charset="0"/>
              <a:buChar char="o"/>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83144562"/>
      </p:ext>
    </p:extLst>
  </p:cSld>
  <p:clrMapOvr>
    <a:masterClrMapping/>
  </p:clrMapOvr>
  <p:transition>
    <p:fade/>
  </p:transition>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339982"/>
          </a:xfrm>
        </p:spPr>
        <p:txBody>
          <a:bodyPr/>
          <a:lstStyle>
            <a:lvl1pPr marL="224011" indent="-224011">
              <a:buFont typeface="Wingdings" panose="05000000000000000000" pitchFamily="2" charset="2"/>
              <a:buChar char="§"/>
              <a:defRPr sz="2353">
                <a:solidFill>
                  <a:srgbClr val="000000"/>
                </a:solidFill>
                <a:latin typeface="+mj-lt"/>
              </a:defRPr>
            </a:lvl1pPr>
            <a:lvl2pPr marL="505580" indent="-169564">
              <a:buFont typeface="Segoe UI" panose="020B0502040204020203" pitchFamily="34" charset="0"/>
              <a:buChar char="‒"/>
              <a:defRPr sz="1765">
                <a:solidFill>
                  <a:srgbClr val="000000"/>
                </a:solidFill>
              </a:defRPr>
            </a:lvl2pPr>
            <a:lvl3pPr marL="783734" indent="-223925">
              <a:buFont typeface="Courier New" panose="02070309020205020404" pitchFamily="49" charset="0"/>
              <a:buChar char="o"/>
              <a:defRPr sz="1567" baseline="0">
                <a:solidFill>
                  <a:srgbClr val="000000"/>
                </a:solidFill>
              </a:defRPr>
            </a:lvl3pPr>
            <a:lvl4pPr marL="1007659" indent="-223925">
              <a:buFont typeface="Wingdings" panose="05000000000000000000" pitchFamily="2" charset="2"/>
              <a:buChar char="Ø"/>
              <a:defRPr>
                <a:solidFill>
                  <a:srgbClr val="000000"/>
                </a:solidFill>
              </a:defRPr>
            </a:lvl4pPr>
            <a:lvl5pPr>
              <a:defRPr>
                <a:solidFill>
                  <a:srgbClr val="000000"/>
                </a:solidFill>
              </a:defRPr>
            </a:lvl5pPr>
          </a:lstStyle>
          <a:p>
            <a:pPr lvl="0"/>
            <a:r>
              <a:rPr lang="en-US"/>
              <a:t>First level</a:t>
            </a:r>
          </a:p>
          <a:p>
            <a:pPr lvl="1"/>
            <a:r>
              <a:rPr lang="en-US"/>
              <a:t>Second level</a:t>
            </a:r>
          </a:p>
          <a:p>
            <a:pPr lvl="2"/>
            <a:r>
              <a:rPr lang="en-US"/>
              <a:t>Third level</a:t>
            </a:r>
          </a:p>
          <a:p>
            <a:pPr lvl="3"/>
            <a:r>
              <a:rPr lang="en-US"/>
              <a:t>Fourth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82775024"/>
      </p:ext>
    </p:extLst>
  </p:cSld>
  <p:clrMapOvr>
    <a:masterClrMapping/>
  </p:clrMapOvr>
  <p:transition>
    <p:fade/>
  </p:transition>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p>
            <a:r>
              <a:rPr lang="en-GB"/>
              <a:t>Click to add title</a:t>
            </a:r>
          </a:p>
        </p:txBody>
      </p:sp>
      <p:sp>
        <p:nvSpPr>
          <p:cNvPr id="14"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7" name="Date Placeholder 6"/>
          <p:cNvSpPr>
            <a:spLocks noGrp="1"/>
          </p:cNvSpPr>
          <p:nvPr>
            <p:ph type="dt" sz="half" idx="14"/>
          </p:nvPr>
        </p:nvSpPr>
        <p:spPr/>
        <p:txBody>
          <a:bodyPr/>
          <a:lstStyle/>
          <a:p>
            <a:fld id="{1E5FC915-BE5A-4EB3-82DA-AC78B42050A3}" type="datetime1">
              <a:rPr lang="en-GB" smtClean="0"/>
              <a:t>24/11/2018</a:t>
            </a:fld>
            <a:endParaRPr lang="en-GB"/>
          </a:p>
        </p:txBody>
      </p:sp>
      <p:sp>
        <p:nvSpPr>
          <p:cNvPr id="8" name="Footer Placeholder 7"/>
          <p:cNvSpPr>
            <a:spLocks noGrp="1"/>
          </p:cNvSpPr>
          <p:nvPr>
            <p:ph type="ftr" sz="quarter" idx="15"/>
          </p:nvPr>
        </p:nvSpPr>
        <p:spPr/>
        <p:txBody>
          <a:bodyPr/>
          <a:lstStyle/>
          <a:p>
            <a:endParaRPr lang="en-GB"/>
          </a:p>
        </p:txBody>
      </p:sp>
      <p:sp>
        <p:nvSpPr>
          <p:cNvPr id="9" name="Slide Number Placeholder 8"/>
          <p:cNvSpPr>
            <a:spLocks noGrp="1"/>
          </p:cNvSpPr>
          <p:nvPr>
            <p:ph type="sldNum" sz="quarter" idx="16"/>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21872440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Content &amp; im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9337" y="116633"/>
            <a:ext cx="11969749" cy="6664325"/>
          </a:xfrm>
          <a:prstGeom prst="rect">
            <a:avLst/>
          </a:prstGeom>
        </p:spPr>
      </p:pic>
      <p:sp>
        <p:nvSpPr>
          <p:cNvPr id="6" name="Date Placeholder 5"/>
          <p:cNvSpPr>
            <a:spLocks noGrp="1"/>
          </p:cNvSpPr>
          <p:nvPr>
            <p:ph type="dt" sz="half" idx="18"/>
          </p:nvPr>
        </p:nvSpPr>
        <p:spPr/>
        <p:txBody>
          <a:bodyPr/>
          <a:lstStyle>
            <a:lvl1pPr>
              <a:defRPr/>
            </a:lvl1pPr>
          </a:lstStyle>
          <a:p>
            <a:fld id="{AB48993A-E91E-4650-A87A-D468511859B7}" type="datetime1">
              <a:rPr lang="en-GB" smtClean="0">
                <a:solidFill>
                  <a:srgbClr val="1E1E1E"/>
                </a:solidFill>
              </a:rPr>
              <a:pPr/>
              <a:t>24/11/2018</a:t>
            </a:fld>
            <a:endParaRPr lang="en-GB">
              <a:solidFill>
                <a:srgbClr val="1E1E1E"/>
              </a:solidFill>
            </a:endParaRPr>
          </a:p>
        </p:txBody>
      </p:sp>
      <p:sp>
        <p:nvSpPr>
          <p:cNvPr id="11" name="Slide Number Placeholder 10"/>
          <p:cNvSpPr>
            <a:spLocks noGrp="1"/>
          </p:cNvSpPr>
          <p:nvPr>
            <p:ph type="sldNum" sz="quarter" idx="20"/>
          </p:nvPr>
        </p:nvSpPr>
        <p:spPr/>
        <p:txBody>
          <a:bodyPr/>
          <a:lstStyle/>
          <a:p>
            <a:r>
              <a:rPr lang="en-GB">
                <a:solidFill>
                  <a:srgbClr val="1E1E1E"/>
                </a:solidFill>
              </a:rPr>
              <a:t>Page </a:t>
            </a:r>
            <a:fld id="{302605B7-3F1A-4572-9C17-ADEEF2829AFB}" type="slidenum">
              <a:rPr lang="en-GB" smtClean="0">
                <a:solidFill>
                  <a:srgbClr val="1E1E1E"/>
                </a:solidFill>
              </a:rPr>
              <a:pPr/>
              <a:t>‹#›</a:t>
            </a:fld>
            <a:endParaRPr lang="en-GB">
              <a:solidFill>
                <a:srgbClr val="1E1E1E"/>
              </a:solidFill>
            </a:endParaRPr>
          </a:p>
        </p:txBody>
      </p:sp>
      <p:sp>
        <p:nvSpPr>
          <p:cNvPr id="16" name="Saxo Bank"/>
          <p:cNvSpPr/>
          <p:nvPr userDrawn="1"/>
        </p:nvSpPr>
        <p:spPr>
          <a:xfrm>
            <a:off x="5735960" y="6474115"/>
            <a:ext cx="720080" cy="180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914225"/>
            <a:r>
              <a:rPr lang="en-US" sz="800" b="1" noProof="1">
                <a:solidFill>
                  <a:srgbClr val="1E1E1E"/>
                </a:solidFill>
                <a:ea typeface="Open Sans Light" panose="020B0604020202020204" charset="0"/>
                <a:cs typeface="Open Sans Light" panose="020B0306030504020204" pitchFamily="34" charset="0"/>
              </a:rPr>
              <a:t>Saxo Group</a:t>
            </a:r>
          </a:p>
        </p:txBody>
      </p:sp>
    </p:spTree>
    <p:extLst>
      <p:ext uri="{BB962C8B-B14F-4D97-AF65-F5344CB8AC3E}">
        <p14:creationId xmlns:p14="http://schemas.microsoft.com/office/powerpoint/2010/main" val="10832170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E31E-9CCC-42D5-BA00-C951973F84E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B6F045A-516D-4CBB-9331-916FA23893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2BFBF17-56FA-4CD6-9964-ABAB5B037AD7}"/>
              </a:ext>
            </a:extLst>
          </p:cNvPr>
          <p:cNvSpPr>
            <a:spLocks noGrp="1"/>
          </p:cNvSpPr>
          <p:nvPr>
            <p:ph type="dt" sz="half" idx="10"/>
          </p:nvPr>
        </p:nvSpPr>
        <p:spPr/>
        <p:txBody>
          <a:bodyPr/>
          <a:lstStyle>
            <a:lvl1pPr>
              <a:defRPr/>
            </a:lvl1pPr>
          </a:lstStyle>
          <a:p>
            <a:fld id="{B8A7C145-1998-4148-86CF-8EF7D19DBCC5}" type="datetimeFigureOut">
              <a:rPr lang="da-DK" smtClean="0"/>
              <a:pPr/>
              <a:t>24-11-2018</a:t>
            </a:fld>
            <a:endParaRPr lang="da-DK"/>
          </a:p>
        </p:txBody>
      </p:sp>
      <p:sp>
        <p:nvSpPr>
          <p:cNvPr id="5" name="Footer Placeholder 4">
            <a:extLst>
              <a:ext uri="{FF2B5EF4-FFF2-40B4-BE49-F238E27FC236}">
                <a16:creationId xmlns:a16="http://schemas.microsoft.com/office/drawing/2014/main" id="{2618E5D5-957D-4CED-A281-9C2AB9312361}"/>
              </a:ext>
            </a:extLst>
          </p:cNvPr>
          <p:cNvSpPr>
            <a:spLocks noGrp="1"/>
          </p:cNvSpPr>
          <p:nvPr>
            <p:ph type="ftr" sz="quarter" idx="11"/>
          </p:nvPr>
        </p:nvSpPr>
        <p:spPr/>
        <p:txBody>
          <a:bodyPr/>
          <a:lstStyle>
            <a:lvl1pPr>
              <a:defRPr/>
            </a:lvl1pPr>
          </a:lstStyle>
          <a:p>
            <a:endParaRPr lang="da-DK"/>
          </a:p>
        </p:txBody>
      </p:sp>
      <p:sp>
        <p:nvSpPr>
          <p:cNvPr id="6" name="Slide Number Placeholder 5">
            <a:extLst>
              <a:ext uri="{FF2B5EF4-FFF2-40B4-BE49-F238E27FC236}">
                <a16:creationId xmlns:a16="http://schemas.microsoft.com/office/drawing/2014/main" id="{8265739C-85F6-465A-B3FB-9DFF58F65E49}"/>
              </a:ext>
            </a:extLst>
          </p:cNvPr>
          <p:cNvSpPr>
            <a:spLocks noGrp="1"/>
          </p:cNvSpPr>
          <p:nvPr>
            <p:ph type="sldNum" sz="quarter" idx="12"/>
          </p:nvPr>
        </p:nvSpPr>
        <p:spPr/>
        <p:txBody>
          <a:bodyPr/>
          <a:lstStyle>
            <a:lvl1pPr>
              <a:defRPr>
                <a:latin typeface="Open Sans Light" panose="020B0306030504020204" pitchFamily="34" charset="0"/>
                <a:cs typeface="Open Sans Light" panose="020B0306030504020204" pitchFamily="34" charset="0"/>
              </a:defRPr>
            </a:lvl1pPr>
          </a:lstStyle>
          <a:p>
            <a:fld id="{3D4EB597-682A-451F-8FC0-F70B1CDAF5EE}" type="slidenum">
              <a:rPr lang="da-DK" smtClean="0"/>
              <a:pPr/>
              <a:t>‹#›</a:t>
            </a:fld>
            <a:endParaRPr lang="da-DK"/>
          </a:p>
        </p:txBody>
      </p:sp>
    </p:spTree>
    <p:extLst>
      <p:ext uri="{BB962C8B-B14F-4D97-AF65-F5344CB8AC3E}">
        <p14:creationId xmlns:p14="http://schemas.microsoft.com/office/powerpoint/2010/main" val="3014824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p:txBody>
          <a:bodyPr/>
          <a:lstStyle/>
          <a:p>
            <a:r>
              <a:rPr lang="en-GB"/>
              <a:t>Click to add title</a:t>
            </a:r>
          </a:p>
        </p:txBody>
      </p:sp>
      <p:sp>
        <p:nvSpPr>
          <p:cNvPr id="15"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8" name="Content Placeholder 3"/>
          <p:cNvSpPr>
            <a:spLocks noGrp="1"/>
          </p:cNvSpPr>
          <p:nvPr>
            <p:ph sz="quarter" idx="17" hasCustomPrompt="1"/>
          </p:nvPr>
        </p:nvSpPr>
        <p:spPr>
          <a:xfrm>
            <a:off x="5048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17" name="Content Placeholder 4"/>
          <p:cNvSpPr>
            <a:spLocks noGrp="1"/>
          </p:cNvSpPr>
          <p:nvPr>
            <p:ph sz="quarter" idx="19" hasCustomPrompt="1"/>
          </p:nvPr>
        </p:nvSpPr>
        <p:spPr>
          <a:xfrm>
            <a:off x="62579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5"/>
          </p:nvPr>
        </p:nvSpPr>
        <p:spPr/>
        <p:txBody>
          <a:bodyPr/>
          <a:lstStyle/>
          <a:p>
            <a:fld id="{6420E78F-6CB8-4E6E-9AE6-049BACB7C2EC}" type="datetime1">
              <a:rPr lang="en-GB" smtClean="0"/>
              <a:t>24/11/2018</a:t>
            </a:fld>
            <a:endParaRPr lang="en-GB"/>
          </a:p>
        </p:txBody>
      </p:sp>
      <p:sp>
        <p:nvSpPr>
          <p:cNvPr id="5" name="Footer Placeholder 4"/>
          <p:cNvSpPr>
            <a:spLocks noGrp="1"/>
          </p:cNvSpPr>
          <p:nvPr>
            <p:ph type="ftr" sz="quarter" idx="16"/>
          </p:nvPr>
        </p:nvSpPr>
        <p:spPr/>
        <p:txBody>
          <a:bodyPr/>
          <a:lstStyle/>
          <a:p>
            <a:endParaRPr lang="en-GB"/>
          </a:p>
        </p:txBody>
      </p:sp>
      <p:sp>
        <p:nvSpPr>
          <p:cNvPr id="11" name="Slide Number Placeholder 10"/>
          <p:cNvSpPr>
            <a:spLocks noGrp="1"/>
          </p:cNvSpPr>
          <p:nvPr>
            <p:ph type="sldNum" sz="quarter" idx="18"/>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1551809792"/>
      </p:ext>
    </p:extLst>
  </p:cSld>
  <p:clrMapOvr>
    <a:masterClrMapping/>
  </p:clrMapOvr>
  <p:extLst mod="1">
    <p:ext uri="{DCECCB84-F9BA-43D5-87BE-67443E8EF086}">
      <p15:sldGuideLst xmlns:p15="http://schemas.microsoft.com/office/powerpoint/2012/main">
        <p15:guide id="1" pos="3942">
          <p15:clr>
            <a:srgbClr val="FBAE40"/>
          </p15:clr>
        </p15:guide>
        <p15:guide id="2" pos="37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Empty (only foote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4A3269-3A7F-49C4-83F1-E084938A6F05}" type="datetime1">
              <a:rPr lang="en-GB" smtClean="0"/>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2625158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9864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35B5-BD5E-4871-95EF-C37356302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0081F-A5EB-461F-9BDD-E3C6A1F075D7}"/>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4" name="Footer Placeholder 3">
            <a:extLst>
              <a:ext uri="{FF2B5EF4-FFF2-40B4-BE49-F238E27FC236}">
                <a16:creationId xmlns:a16="http://schemas.microsoft.com/office/drawing/2014/main" id="{6C0CF9D6-6B36-4D81-95F4-1BFEEC4C5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AF9CA-CCE2-4C93-A407-2A5CD72C96B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308260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37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5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102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45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708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7836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3176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439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0637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1987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FDC7F-DA9D-455D-B2D5-7AF51FD94679}"/>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3" name="Footer Placeholder 2">
            <a:extLst>
              <a:ext uri="{FF2B5EF4-FFF2-40B4-BE49-F238E27FC236}">
                <a16:creationId xmlns:a16="http://schemas.microsoft.com/office/drawing/2014/main" id="{EF2450B2-23E1-44E3-8A2D-118A7392E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E0FD-13A1-4756-8449-A31A14F1DADD}"/>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6112070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87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4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10554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7451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9832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4892117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57622379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8"/>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4" y="5253376"/>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3"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8"/>
            <a:ext cx="4592176" cy="1994533"/>
          </a:xfrm>
          <a:prstGeom prst="rect">
            <a:avLst/>
          </a:prstGeom>
        </p:spPr>
      </p:pic>
    </p:spTree>
    <p:extLst>
      <p:ext uri="{BB962C8B-B14F-4D97-AF65-F5344CB8AC3E}">
        <p14:creationId xmlns:p14="http://schemas.microsoft.com/office/powerpoint/2010/main" val="4063117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70"/>
            <a:ext cx="2689274" cy="452654"/>
          </a:xfrm>
        </p:spPr>
        <p:txBody>
          <a:bodyPr/>
          <a:lstStyle>
            <a:lvl1pPr marL="0" marR="0" indent="0" algn="r"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1" y="5923422"/>
            <a:ext cx="1626841" cy="658989"/>
          </a:xfrm>
          <a:prstGeom prst="rect">
            <a:avLst/>
          </a:prstGeom>
        </p:spPr>
        <p:txBody>
          <a:bodyPr wrap="none" lIns="179259" tIns="143407" rIns="179259" bIns="143407">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9321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55B1-DA0B-439B-8870-94E28469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E7642-92B1-4E9C-98AE-947626D0C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65FEB0-A9DC-4EA5-A0E2-36E3ADF6E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59779-219B-4639-8D04-5A36BDEBB38E}"/>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383187B0-A469-4FBC-9DBE-10DF68DF9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36B74-E1E8-4545-94CA-74B16A090776}"/>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98034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51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8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7499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0342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5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1135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4148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4134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8390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5139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39C0-39C2-46F6-85BA-56B00388D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5CA4E-2E5D-4580-A7AF-873C75327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623731-1C8C-48AD-BCF4-D1E08880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EFE875-CFA2-4E4A-BD9C-D2432F7688F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CFCDC05-3373-4FC5-A965-6058083E1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83694-0D0D-4CB6-82C5-FF61F776A62C}"/>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7607535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35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30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7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5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6534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64221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4"/>
            <a:ext cx="12192000" cy="669927"/>
          </a:xfrm>
        </p:spPr>
        <p:txBody>
          <a:bodyPr/>
          <a:lstStyle/>
          <a:p>
            <a:endParaRPr lang="en-US"/>
          </a:p>
        </p:txBody>
      </p:sp>
    </p:spTree>
    <p:extLst>
      <p:ext uri="{BB962C8B-B14F-4D97-AF65-F5344CB8AC3E}">
        <p14:creationId xmlns:p14="http://schemas.microsoft.com/office/powerpoint/2010/main" val="24645316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4"/>
            <a:ext cx="12192000" cy="669927"/>
          </a:xfrm>
        </p:spPr>
        <p:txBody>
          <a:bodyPr/>
          <a:lstStyle/>
          <a:p>
            <a:endParaRPr lang="en-US"/>
          </a:p>
        </p:txBody>
      </p:sp>
    </p:spTree>
    <p:extLst>
      <p:ext uri="{BB962C8B-B14F-4D97-AF65-F5344CB8AC3E}">
        <p14:creationId xmlns:p14="http://schemas.microsoft.com/office/powerpoint/2010/main" val="18594067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066D-3336-44DE-B4D3-759254479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FAFDB-EF3A-4F9B-A0DB-4156174003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7C5779-D580-464E-9ED1-FD890835A63A}"/>
              </a:ext>
            </a:extLst>
          </p:cNvPr>
          <p:cNvSpPr>
            <a:spLocks noGrp="1"/>
          </p:cNvSpPr>
          <p:nvPr>
            <p:ph type="dt" sz="half" idx="10"/>
          </p:nvPr>
        </p:nvSpPr>
        <p:spPr/>
        <p:txBody>
          <a:bodyPr/>
          <a:lstStyle/>
          <a:p>
            <a:fld id="{579EB3B6-25F0-4657-ABC8-9C0BD1EECA6B}" type="datetimeFigureOut">
              <a:rPr lang="en-US" smtClean="0"/>
              <a:t>11/24/2018</a:t>
            </a:fld>
            <a:endParaRPr lang="en-US"/>
          </a:p>
        </p:txBody>
      </p:sp>
      <p:sp>
        <p:nvSpPr>
          <p:cNvPr id="5" name="Footer Placeholder 4">
            <a:extLst>
              <a:ext uri="{FF2B5EF4-FFF2-40B4-BE49-F238E27FC236}">
                <a16:creationId xmlns:a16="http://schemas.microsoft.com/office/drawing/2014/main" id="{E51A79D9-F44E-4D1B-A52F-B146385A3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002C9-DA58-4EDE-8F50-A1326FAF4D54}"/>
              </a:ext>
            </a:extLst>
          </p:cNvPr>
          <p:cNvSpPr>
            <a:spLocks noGrp="1"/>
          </p:cNvSpPr>
          <p:nvPr>
            <p:ph type="sldNum" sz="quarter" idx="12"/>
          </p:nvPr>
        </p:nvSpPr>
        <p:spPr/>
        <p:txBody>
          <a:bodyPr/>
          <a:lstStyle/>
          <a:p>
            <a:fld id="{4EFEC806-53A6-4936-8D6F-CC12B9D3B113}" type="slidenum">
              <a:rPr lang="en-US" smtClean="0"/>
              <a:t>‹#›</a:t>
            </a:fld>
            <a:endParaRPr lang="en-US"/>
          </a:p>
        </p:txBody>
      </p:sp>
    </p:spTree>
    <p:extLst>
      <p:ext uri="{BB962C8B-B14F-4D97-AF65-F5344CB8AC3E}">
        <p14:creationId xmlns:p14="http://schemas.microsoft.com/office/powerpoint/2010/main" val="25137286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alpha val="6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306" imgH="306" progId="TCLayout.ActiveDocument.1">
                  <p:embed/>
                </p:oleObj>
              </mc:Choice>
              <mc:Fallback>
                <p:oleObj name="think-cell Slide" r:id="rId4" imgW="306" imgH="30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653633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theme" Target="../theme/theme2.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3.emf"/><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3.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image" Target="../media/image3.e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101.xml"/><Relationship Id="rId7" Type="http://schemas.openxmlformats.org/officeDocument/2006/relationships/tags" Target="../tags/tag4.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vmlDrawing" Target="../drawings/vmlDrawing4.vml"/><Relationship Id="rId5" Type="http://schemas.openxmlformats.org/officeDocument/2006/relationships/theme" Target="../theme/theme5.xml"/><Relationship Id="rId10" Type="http://schemas.openxmlformats.org/officeDocument/2006/relationships/image" Target="../media/image28.png"/><Relationship Id="rId4" Type="http://schemas.openxmlformats.org/officeDocument/2006/relationships/slideLayout" Target="../slideLayouts/slideLayout102.xml"/><Relationship Id="rId9" Type="http://schemas.openxmlformats.org/officeDocument/2006/relationships/image" Target="../media/image2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B5131-011D-41CD-9837-3EA9BDC5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B48E9F-35EB-45E0-90F7-62F80C5A1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85F27-7AED-4E5A-968B-590E5EDAA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DDEB4BAD-DBC7-4C4C-9BC2-548C4A150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3DC34-1977-4F56-A2D1-32CEF68DF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9794-F691-4AEF-ADCE-561F6DA0AD5C}" type="slidenum">
              <a:rPr lang="en-US" smtClean="0"/>
              <a:t>‹#›</a:t>
            </a:fld>
            <a:endParaRPr lang="en-US"/>
          </a:p>
        </p:txBody>
      </p:sp>
    </p:spTree>
    <p:extLst>
      <p:ext uri="{BB962C8B-B14F-4D97-AF65-F5344CB8AC3E}">
        <p14:creationId xmlns:p14="http://schemas.microsoft.com/office/powerpoint/2010/main" val="121829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590691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Lst>
  <p:transition>
    <p:fade/>
  </p:transition>
  <p:hf sldNum="0"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9396191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65285155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8" imgW="377" imgH="377" progId="TCLayout.ActiveDocument.1">
                  <p:embed/>
                </p:oleObj>
              </mc:Choice>
              <mc:Fallback>
                <p:oleObj name="think-cell Slide" r:id="rId8" imgW="377" imgH="377" progId="TCLayout.ActiveDocument.1">
                  <p:embed/>
                  <p:pic>
                    <p:nvPicPr>
                      <p:cNvPr id="3" name="Object 2" hidden="1"/>
                      <p:cNvPicPr/>
                      <p:nvPr/>
                    </p:nvPicPr>
                    <p:blipFill>
                      <a:blip r:embed="rId9"/>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400950" y="214452"/>
            <a:ext cx="11284805" cy="508966"/>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01052" y="916419"/>
            <a:ext cx="11293643" cy="1149161"/>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p:txBody>
      </p:sp>
      <p:pic>
        <p:nvPicPr>
          <p:cNvPr id="5" name="Picture 4"/>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10325055" y="1906416"/>
            <a:ext cx="4214127" cy="401304"/>
          </a:xfrm>
          <a:prstGeom prst="rect">
            <a:avLst/>
          </a:prstGeom>
        </p:spPr>
      </p:pic>
      <p:sp>
        <p:nvSpPr>
          <p:cNvPr id="16" name="Rectangle 15">
            <a:extLst>
              <a:ext uri="{FF2B5EF4-FFF2-40B4-BE49-F238E27FC236}">
                <a16:creationId xmlns:a16="http://schemas.microsoft.com/office/drawing/2014/main" id="{4DCB6A54-9B07-4649-BC6B-973739FDC68C}"/>
              </a:ext>
            </a:extLst>
          </p:cNvPr>
          <p:cNvSpPr/>
          <p:nvPr userDrawn="1"/>
        </p:nvSpPr>
        <p:spPr>
          <a:xfrm>
            <a:off x="10183868" y="6594214"/>
            <a:ext cx="2047597" cy="233590"/>
          </a:xfrm>
          <a:prstGeom prst="rect">
            <a:avLst/>
          </a:prstGeom>
        </p:spPr>
        <p:txBody>
          <a:bodyPr wrap="square">
            <a:spAutoFit/>
          </a:bodyPr>
          <a:lstStyle/>
          <a:p>
            <a:r>
              <a:rPr lang="en-US" sz="900" b="1">
                <a:solidFill>
                  <a:schemeClr val="bg1"/>
                </a:solidFill>
                <a:latin typeface="Segoe UI Semibold" panose="020B0702040204020203" pitchFamily="34" charset="0"/>
                <a:cs typeface="Segoe UI Semibold" panose="020B0702040204020203" pitchFamily="34" charset="0"/>
              </a:rPr>
              <a:t>CTO-DSS Microsoft Confidential</a:t>
            </a:r>
          </a:p>
        </p:txBody>
      </p:sp>
    </p:spTree>
    <p:extLst>
      <p:ext uri="{BB962C8B-B14F-4D97-AF65-F5344CB8AC3E}">
        <p14:creationId xmlns:p14="http://schemas.microsoft.com/office/powerpoint/2010/main" val="281932805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Lst>
  <p:transition>
    <p:fade/>
  </p:transition>
  <p:hf hdr="0" ftr="0" dt="0"/>
  <p:txStyles>
    <p:titleStyle>
      <a:lvl1pPr algn="l" defTabSz="913894" rtl="0" eaLnBrk="1" latinLnBrk="0" hangingPunct="1">
        <a:lnSpc>
          <a:spcPct val="90000"/>
        </a:lnSpc>
        <a:spcBef>
          <a:spcPct val="0"/>
        </a:spcBef>
        <a:buNone/>
        <a:defRPr lang="en-US" sz="3600" b="0" kern="1200" cap="none" spc="-100" baseline="0" dirty="0" smtClean="0">
          <a:ln w="3175">
            <a:noFill/>
          </a:ln>
          <a:solidFill>
            <a:srgbClr val="003264"/>
          </a:solidFill>
          <a:effectLst/>
          <a:latin typeface="+mj-lt"/>
          <a:ea typeface="+mn-ea"/>
          <a:cs typeface="Segoe UI" pitchFamily="34" charset="0"/>
        </a:defRPr>
      </a:lvl1pPr>
    </p:titleStyle>
    <p:bodyStyle>
      <a:lvl1pPr marL="335971" marR="0" indent="-335971" algn="l" defTabSz="913894" rtl="0" eaLnBrk="1" fontAlgn="auto" latinLnBrk="0" hangingPunct="1">
        <a:lnSpc>
          <a:spcPct val="90000"/>
        </a:lnSpc>
        <a:spcBef>
          <a:spcPct val="20000"/>
        </a:spcBef>
        <a:spcAft>
          <a:spcPts val="0"/>
        </a:spcAft>
        <a:buClr>
          <a:schemeClr val="bg1">
            <a:lumMod val="50000"/>
          </a:schemeClr>
        </a:buClr>
        <a:buSzPct val="90000"/>
        <a:buFont typeface="Arial" panose="020B0604020202020204" pitchFamily="34" charset="0"/>
        <a:buChar char="•"/>
        <a:tabLst/>
        <a:defRPr sz="2400" kern="1200" spc="0" baseline="0">
          <a:solidFill>
            <a:schemeClr val="tx1">
              <a:lumMod val="75000"/>
            </a:schemeClr>
          </a:solidFill>
          <a:latin typeface="+mj-lt"/>
          <a:ea typeface="+mn-ea"/>
          <a:cs typeface="+mn-cs"/>
        </a:defRPr>
      </a:lvl1pPr>
      <a:lvl2pPr marL="572394" marR="0" indent="-236424" algn="l" defTabSz="913894" rtl="0" eaLnBrk="1" fontAlgn="auto" latinLnBrk="0" hangingPunct="1">
        <a:lnSpc>
          <a:spcPct val="90000"/>
        </a:lnSpc>
        <a:spcBef>
          <a:spcPct val="20000"/>
        </a:spcBef>
        <a:spcAft>
          <a:spcPts val="0"/>
        </a:spcAft>
        <a:buClr>
          <a:schemeClr val="bg1">
            <a:lumMod val="50000"/>
          </a:schemeClr>
        </a:buClr>
        <a:buSzPct val="90000"/>
        <a:buFont typeface="Arial" panose="020B0604020202020204" pitchFamily="34" charset="0"/>
        <a:buChar char="•"/>
        <a:tabLst/>
        <a:defRPr sz="1866" kern="1200" spc="0" baseline="0">
          <a:solidFill>
            <a:schemeClr val="tx1">
              <a:lumMod val="75000"/>
            </a:schemeClr>
          </a:solidFill>
          <a:latin typeface="Segoe UI Semilight" panose="020B0402040204020203" pitchFamily="34" charset="0"/>
          <a:ea typeface="+mn-ea"/>
          <a:cs typeface="Segoe UI Semilight" panose="020B0402040204020203" pitchFamily="34" charset="0"/>
        </a:defRPr>
      </a:lvl2pPr>
      <a:lvl3pPr marL="783932" marR="0" indent="-223982" algn="l" defTabSz="913894" rtl="0" eaLnBrk="1" fontAlgn="auto" latinLnBrk="0" hangingPunct="1">
        <a:lnSpc>
          <a:spcPct val="90000"/>
        </a:lnSpc>
        <a:spcBef>
          <a:spcPct val="20000"/>
        </a:spcBef>
        <a:spcAft>
          <a:spcPts val="0"/>
        </a:spcAft>
        <a:buClr>
          <a:schemeClr val="bg1">
            <a:lumMod val="50000"/>
          </a:schemeClr>
        </a:buClr>
        <a:buSzPct val="90000"/>
        <a:buFont typeface="Arial" panose="020B0604020202020204" pitchFamily="34" charset="0"/>
        <a:buChar char="•"/>
        <a:tabLst/>
        <a:defRPr sz="1800" kern="1200" spc="0" baseline="0">
          <a:solidFill>
            <a:schemeClr val="tx1">
              <a:lumMod val="75000"/>
            </a:schemeClr>
          </a:solidFill>
          <a:latin typeface="Segoe UI Semilight" panose="020B0402040204020203" pitchFamily="34" charset="0"/>
          <a:ea typeface="+mn-ea"/>
          <a:cs typeface="Segoe UI Semilight" panose="020B0402040204020203" pitchFamily="34" charset="0"/>
        </a:defRPr>
      </a:lvl3pPr>
      <a:lvl4pPr marL="1007913" marR="0" indent="-223982" algn="l" defTabSz="9138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solidFill>
            <a:schemeClr val="tx1">
              <a:lumMod val="75000"/>
            </a:schemeClr>
          </a:solidFill>
          <a:latin typeface="+mn-lt"/>
          <a:ea typeface="+mn-ea"/>
          <a:cs typeface="+mn-cs"/>
        </a:defRPr>
      </a:lvl4pPr>
      <a:lvl5pPr marL="1231894" marR="0" indent="-223982" algn="l" defTabSz="9138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solidFill>
            <a:schemeClr val="tx1">
              <a:lumMod val="75000"/>
            </a:schemeClr>
          </a:solidFill>
          <a:latin typeface="+mn-lt"/>
          <a:ea typeface="+mn-ea"/>
          <a:cs typeface="+mn-cs"/>
        </a:defRPr>
      </a:lvl5pPr>
      <a:lvl6pPr marL="2513209" indent="-228473" algn="l" defTabSz="91389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156" indent="-228473" algn="l" defTabSz="91389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03" indent="-228473" algn="l" defTabSz="91389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052" indent="-228473" algn="l" defTabSz="91389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94" rtl="0" eaLnBrk="1" latinLnBrk="0" hangingPunct="1">
        <a:defRPr sz="1764" kern="1200">
          <a:solidFill>
            <a:schemeClr val="tx1"/>
          </a:solidFill>
          <a:latin typeface="+mn-lt"/>
          <a:ea typeface="+mn-ea"/>
          <a:cs typeface="+mn-cs"/>
        </a:defRPr>
      </a:lvl1pPr>
      <a:lvl2pPr marL="456947" algn="l" defTabSz="913894" rtl="0" eaLnBrk="1" latinLnBrk="0" hangingPunct="1">
        <a:defRPr sz="1764" kern="1200">
          <a:solidFill>
            <a:schemeClr val="tx1"/>
          </a:solidFill>
          <a:latin typeface="+mn-lt"/>
          <a:ea typeface="+mn-ea"/>
          <a:cs typeface="+mn-cs"/>
        </a:defRPr>
      </a:lvl2pPr>
      <a:lvl3pPr marL="913894" algn="l" defTabSz="913894" rtl="0" eaLnBrk="1" latinLnBrk="0" hangingPunct="1">
        <a:defRPr sz="1764" kern="1200">
          <a:solidFill>
            <a:schemeClr val="tx1"/>
          </a:solidFill>
          <a:latin typeface="+mn-lt"/>
          <a:ea typeface="+mn-ea"/>
          <a:cs typeface="+mn-cs"/>
        </a:defRPr>
      </a:lvl3pPr>
      <a:lvl4pPr marL="1370841" algn="l" defTabSz="913894" rtl="0" eaLnBrk="1" latinLnBrk="0" hangingPunct="1">
        <a:defRPr sz="1764" kern="1200">
          <a:solidFill>
            <a:schemeClr val="tx1"/>
          </a:solidFill>
          <a:latin typeface="+mn-lt"/>
          <a:ea typeface="+mn-ea"/>
          <a:cs typeface="+mn-cs"/>
        </a:defRPr>
      </a:lvl4pPr>
      <a:lvl5pPr marL="1827789" algn="l" defTabSz="913894" rtl="0" eaLnBrk="1" latinLnBrk="0" hangingPunct="1">
        <a:defRPr sz="1764" kern="1200">
          <a:solidFill>
            <a:schemeClr val="tx1"/>
          </a:solidFill>
          <a:latin typeface="+mn-lt"/>
          <a:ea typeface="+mn-ea"/>
          <a:cs typeface="+mn-cs"/>
        </a:defRPr>
      </a:lvl5pPr>
      <a:lvl6pPr marL="2284736" algn="l" defTabSz="913894" rtl="0" eaLnBrk="1" latinLnBrk="0" hangingPunct="1">
        <a:defRPr sz="1764" kern="1200">
          <a:solidFill>
            <a:schemeClr val="tx1"/>
          </a:solidFill>
          <a:latin typeface="+mn-lt"/>
          <a:ea typeface="+mn-ea"/>
          <a:cs typeface="+mn-cs"/>
        </a:defRPr>
      </a:lvl6pPr>
      <a:lvl7pPr marL="2741683" algn="l" defTabSz="913894" rtl="0" eaLnBrk="1" latinLnBrk="0" hangingPunct="1">
        <a:defRPr sz="1764" kern="1200">
          <a:solidFill>
            <a:schemeClr val="tx1"/>
          </a:solidFill>
          <a:latin typeface="+mn-lt"/>
          <a:ea typeface="+mn-ea"/>
          <a:cs typeface="+mn-cs"/>
        </a:defRPr>
      </a:lvl7pPr>
      <a:lvl8pPr marL="3198630" algn="l" defTabSz="913894" rtl="0" eaLnBrk="1" latinLnBrk="0" hangingPunct="1">
        <a:defRPr sz="1764" kern="1200">
          <a:solidFill>
            <a:schemeClr val="tx1"/>
          </a:solidFill>
          <a:latin typeface="+mn-lt"/>
          <a:ea typeface="+mn-ea"/>
          <a:cs typeface="+mn-cs"/>
        </a:defRPr>
      </a:lvl8pPr>
      <a:lvl9pPr marL="3655579" algn="l" defTabSz="91389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44">
          <p15:clr>
            <a:srgbClr val="C35EA4"/>
          </p15:clr>
        </p15:guide>
        <p15:guide id="4" orient="horz" pos="4104">
          <p15:clr>
            <a:srgbClr val="C35EA4"/>
          </p15:clr>
        </p15:guide>
        <p15:guide id="5" orient="horz" pos="528">
          <p15:clr>
            <a:srgbClr val="C35EA4"/>
          </p15:clr>
        </p15:guide>
        <p15:guide id="6" orient="horz" pos="576">
          <p15:clr>
            <a:srgbClr val="C35EA4"/>
          </p15:clr>
        </p15:guide>
        <p15:guide id="8" pos="192">
          <p15:clr>
            <a:srgbClr val="C35EA4"/>
          </p15:clr>
        </p15:guide>
        <p15:guide id="9" pos="74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blogs.technet.microsoft.com/machinelearning/2017/11/15/gain-insights-into-the-jfk-files-with-azure-search-and-cognitive-services/" TargetMode="Externa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 Type="http://schemas.openxmlformats.org/officeDocument/2006/relationships/notesSlide" Target="../notesSlides/notesSlide4.xml"/><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slideLayout" Target="../slideLayouts/slideLayout84.xml"/><Relationship Id="rId16" Type="http://schemas.openxmlformats.org/officeDocument/2006/relationships/image" Target="../media/image43.svg"/><Relationship Id="rId20" Type="http://schemas.openxmlformats.org/officeDocument/2006/relationships/image" Target="../media/image47.svg"/><Relationship Id="rId29" Type="http://schemas.openxmlformats.org/officeDocument/2006/relationships/image" Target="../media/image56.png"/><Relationship Id="rId1" Type="http://schemas.openxmlformats.org/officeDocument/2006/relationships/tags" Target="../tags/tag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sv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svg"/><Relationship Id="rId27" Type="http://schemas.openxmlformats.org/officeDocument/2006/relationships/image" Target="../media/image54.png"/><Relationship Id="rId30"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84.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BFD6-E60F-4CD9-9E72-0F4A452E0869}"/>
              </a:ext>
            </a:extLst>
          </p:cNvPr>
          <p:cNvSpPr>
            <a:spLocks noGrp="1"/>
          </p:cNvSpPr>
          <p:nvPr>
            <p:ph type="title"/>
          </p:nvPr>
        </p:nvSpPr>
        <p:spPr>
          <a:xfrm>
            <a:off x="335500" y="573438"/>
            <a:ext cx="9859116" cy="2139688"/>
          </a:xfrm>
        </p:spPr>
        <p:txBody>
          <a:bodyPr/>
          <a:lstStyle/>
          <a:p>
            <a:r>
              <a:rPr lang="en-AU" dirty="0"/>
              <a:t>Part 2: </a:t>
            </a:r>
            <a:br>
              <a:rPr lang="en-AU" dirty="0"/>
            </a:br>
            <a:r>
              <a:rPr lang="en-AU" dirty="0"/>
              <a:t>Developing AI</a:t>
            </a:r>
          </a:p>
        </p:txBody>
      </p:sp>
    </p:spTree>
    <p:extLst>
      <p:ext uri="{BB962C8B-B14F-4D97-AF65-F5344CB8AC3E}">
        <p14:creationId xmlns:p14="http://schemas.microsoft.com/office/powerpoint/2010/main" val="353754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p:nvPr>
        </p:nvSpPr>
        <p:spPr>
          <a:xfrm>
            <a:off x="585998" y="2534752"/>
            <a:ext cx="3887758" cy="997055"/>
          </a:xfrm>
        </p:spPr>
        <p:txBody>
          <a:bodyPr/>
          <a:lstStyle/>
          <a:p>
            <a:r>
              <a:rPr lang="en-IN">
                <a:solidFill>
                  <a:schemeClr val="accent1"/>
                </a:solidFill>
              </a:rPr>
              <a:t>Knowledge Mining</a:t>
            </a:r>
            <a:br>
              <a:rPr lang="en-IN">
                <a:solidFill>
                  <a:schemeClr val="accent1"/>
                </a:solidFill>
              </a:rPr>
            </a:br>
            <a:r>
              <a:rPr lang="en-IN">
                <a:solidFill>
                  <a:schemeClr val="accent1"/>
                </a:solidFill>
              </a:rPr>
              <a:t>Demo</a:t>
            </a:r>
            <a:endParaRPr lang="en-US">
              <a:solidFill>
                <a:schemeClr val="accent1"/>
              </a:solidFill>
            </a:endParaRPr>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12"/>
          </p:nvPr>
        </p:nvSpPr>
        <p:spPr/>
        <p:txBody>
          <a:bodyPr/>
          <a:lstStyle/>
          <a:p>
            <a:r>
              <a:rPr lang="en-US">
                <a:solidFill>
                  <a:schemeClr val="tx1"/>
                </a:solidFill>
                <a:hlinkClick r:id="rId2"/>
              </a:rPr>
              <a:t>JFK Files Demo</a:t>
            </a:r>
            <a:endParaRPr lang="en-US">
              <a:solidFill>
                <a:schemeClr val="tx1"/>
              </a:solidFill>
            </a:endParaRP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526" y="1741954"/>
            <a:ext cx="5808138" cy="3386019"/>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Tree>
    <p:extLst>
      <p:ext uri="{BB962C8B-B14F-4D97-AF65-F5344CB8AC3E}">
        <p14:creationId xmlns:p14="http://schemas.microsoft.com/office/powerpoint/2010/main" val="98853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943" y="1391940"/>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705" y="1391940"/>
            <a:ext cx="2064658"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66" y="1391940"/>
            <a:ext cx="2285675"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248" y="1382410"/>
            <a:ext cx="2285675" cy="4821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9088" y="4033593"/>
            <a:ext cx="1394737" cy="257086"/>
          </a:xfrm>
          <a:prstGeom prst="rect">
            <a:avLst/>
          </a:prstGeom>
        </p:spPr>
        <p:txBody>
          <a:bodyPr wrap="none" lIns="91427" tIns="45713" rIns="91427" bIns="45713">
            <a:spAutoFit/>
          </a:bodyPr>
          <a:lstStyle/>
          <a:p>
            <a:pPr marL="0" marR="0" lvl="0" indent="0" algn="l" defTabSz="914225"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6115" y="4033593"/>
            <a:ext cx="1380480" cy="253902"/>
          </a:xfrm>
          <a:prstGeom prst="rect">
            <a:avLst/>
          </a:prstGeom>
        </p:spPr>
        <p:txBody>
          <a:bodyPr wrap="none" lIns="91427" tIns="45713" rIns="91427" bIns="45713">
            <a:spAutoFit/>
          </a:bodyPr>
          <a:lstStyle/>
          <a:p>
            <a:pPr marL="0" marR="0" lvl="0" indent="0" algn="l" defTabSz="914225"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746" y="3734123"/>
            <a:ext cx="802071"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9577" y="2688980"/>
            <a:ext cx="127584" cy="225953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70477" y="3400458"/>
            <a:ext cx="1192963" cy="421850"/>
          </a:xfrm>
          <a:prstGeom prst="rect">
            <a:avLst/>
          </a:prstGeom>
        </p:spPr>
        <p:txBody>
          <a:bodyPr wrap="square" lIns="91427" tIns="45713" rIns="91427" bIns="45713">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6433" y="4489954"/>
            <a:ext cx="1101052" cy="421850"/>
          </a:xfrm>
          <a:prstGeom prst="rect">
            <a:avLst/>
          </a:prstGeom>
        </p:spPr>
        <p:txBody>
          <a:bodyPr wrap="square" lIns="91427" tIns="45713" rIns="91427" bIns="45713">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2268" y="3734123"/>
            <a:ext cx="142091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14" y="2952010"/>
            <a:ext cx="2023784" cy="11726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36" y="4160534"/>
            <a:ext cx="2041740" cy="421140"/>
          </a:xfrm>
          <a:prstGeom prst="rect">
            <a:avLst/>
          </a:prstGeom>
          <a:noFill/>
          <a:ln>
            <a:noFill/>
          </a:ln>
        </p:spPr>
        <p:txBody>
          <a:bodyPr lIns="91427" tIns="45713" rIns="91427" bIns="45713" anchor="t" anchorCtr="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b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b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Search)</a:t>
            </a:r>
            <a:endParaRPr kumimoji="0" lang="en"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531" y="3316709"/>
            <a:ext cx="425901" cy="40472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149" y="3608177"/>
            <a:ext cx="1716313" cy="461665"/>
          </a:xfrm>
          <a:prstGeom prst="rect">
            <a:avLst/>
          </a:prstGeom>
          <a:noFill/>
        </p:spPr>
        <p:txBody>
          <a:bodyPr wrap="square" lIns="0" tIns="0" rIns="0" bIns="0" rtlCol="0">
            <a:spAutoFit/>
          </a:bodyPr>
          <a:lstStyle/>
          <a:p>
            <a:pPr marL="0" marR="0" lvl="0" indent="0" algn="ctr" defTabSz="698976"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481" y="3734123"/>
            <a:ext cx="91894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121" y="3734123"/>
            <a:ext cx="431992"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149" y="3520839"/>
            <a:ext cx="425369" cy="426569"/>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2856" y="4033594"/>
            <a:ext cx="911957" cy="421850"/>
          </a:xfrm>
          <a:prstGeom prst="rect">
            <a:avLst/>
          </a:prstGeom>
          <a:noFill/>
          <a:ln>
            <a:noFill/>
          </a:ln>
        </p:spPr>
        <p:txBody>
          <a:bodyPr lIns="91427" tIns="45713" rIns="91427" bIns="45713" anchor="t" anchorCtr="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151" y="4033593"/>
            <a:ext cx="891081" cy="257086"/>
          </a:xfrm>
          <a:prstGeom prst="rect">
            <a:avLst/>
          </a:prstGeom>
        </p:spPr>
        <p:txBody>
          <a:bodyPr wrap="square" lIns="91427" tIns="45713" rIns="91427" bIns="45713">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373" y="3734123"/>
            <a:ext cx="42388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6937" y="4033594"/>
            <a:ext cx="1154198" cy="421140"/>
          </a:xfrm>
          <a:prstGeom prst="rect">
            <a:avLst/>
          </a:prstGeom>
          <a:noFill/>
          <a:ln>
            <a:noFill/>
          </a:ln>
        </p:spPr>
        <p:txBody>
          <a:bodyPr lIns="91427" tIns="45713" rIns="91427" bIns="45713" anchor="t" anchorCtr="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4768" y="3734123"/>
            <a:ext cx="62631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45760C-26A8-499E-9936-4A8142EBD78F}"/>
              </a:ext>
            </a:extLst>
          </p:cNvPr>
          <p:cNvSpPr>
            <a:spLocks noGrp="1"/>
          </p:cNvSpPr>
          <p:nvPr>
            <p:ph type="title"/>
          </p:nvPr>
        </p:nvSpPr>
        <p:spPr/>
        <p:txBody>
          <a:bodyPr/>
          <a:lstStyle/>
          <a:p>
            <a:pPr algn="ctr"/>
            <a:r>
              <a:rPr lang="en-US"/>
              <a:t>Knowledge Mining: How the demo was built</a:t>
            </a:r>
          </a:p>
        </p:txBody>
      </p:sp>
      <p:sp>
        <p:nvSpPr>
          <p:cNvPr id="94" name="Freeform: Shape 93">
            <a:extLst>
              <a:ext uri="{FF2B5EF4-FFF2-40B4-BE49-F238E27FC236}">
                <a16:creationId xmlns:a16="http://schemas.microsoft.com/office/drawing/2014/main" id="{800BE882-8D45-455C-87BF-43071B0B2D10}"/>
              </a:ext>
            </a:extLst>
          </p:cNvPr>
          <p:cNvSpPr/>
          <p:nvPr/>
        </p:nvSpPr>
        <p:spPr bwMode="auto">
          <a:xfrm>
            <a:off x="8976022" y="3484976"/>
            <a:ext cx="517269" cy="47901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648" y="3472714"/>
            <a:ext cx="604770" cy="522819"/>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8199" y="3496827"/>
            <a:ext cx="476144" cy="474594"/>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262" y="3103499"/>
            <a:ext cx="756083" cy="441929"/>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5568" y="3517509"/>
            <a:ext cx="596937" cy="397378"/>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7722" y="4081569"/>
            <a:ext cx="278474" cy="380580"/>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919" y="2783491"/>
            <a:ext cx="464081" cy="602383"/>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048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5">
            <a:extLst>
              <a:ext uri="{FF2B5EF4-FFF2-40B4-BE49-F238E27FC236}">
                <a16:creationId xmlns:a16="http://schemas.microsoft.com/office/drawing/2014/main" id="{221D3712-0DA7-4E8A-9A4F-B098F58C147F}"/>
              </a:ext>
            </a:extLst>
          </p:cNvPr>
          <p:cNvPicPr>
            <a:picLocks noChangeAspect="1"/>
          </p:cNvPicPr>
          <p:nvPr/>
        </p:nvPicPr>
        <p:blipFill rotWithShape="1">
          <a:blip r:embed="rId3"/>
          <a:srcRect l="25221" t="26598" r="13357" b="21822"/>
          <a:stretch/>
        </p:blipFill>
        <p:spPr>
          <a:xfrm>
            <a:off x="4026568" y="0"/>
            <a:ext cx="8165432" cy="6857027"/>
          </a:xfrm>
          <a:prstGeom prst="rect">
            <a:avLst/>
          </a:prstGeom>
        </p:spPr>
      </p:pic>
      <p:sp>
        <p:nvSpPr>
          <p:cNvPr id="21" name="Rectangle 20">
            <a:extLst>
              <a:ext uri="{FF2B5EF4-FFF2-40B4-BE49-F238E27FC236}">
                <a16:creationId xmlns:a16="http://schemas.microsoft.com/office/drawing/2014/main" id="{66F4D782-9ADF-4C68-B5E5-1C5D13B936DE}"/>
              </a:ext>
            </a:extLst>
          </p:cNvPr>
          <p:cNvSpPr/>
          <p:nvPr/>
        </p:nvSpPr>
        <p:spPr bwMode="auto">
          <a:xfrm>
            <a:off x="6271007" y="2089389"/>
            <a:ext cx="3736359" cy="2913381"/>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136" b="1" i="0" u="none" strike="noStrike" kern="1200" cap="none" spc="0" normalizeH="0" baseline="0" noProof="0">
              <a:ln>
                <a:noFill/>
              </a:ln>
              <a:solidFill>
                <a:srgbClr val="0078D7">
                  <a:lumMod val="90000"/>
                  <a:lumOff val="10000"/>
                </a:srgbClr>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DB58968D-4B98-4274-937A-ED6DB6E7840D}"/>
              </a:ext>
            </a:extLst>
          </p:cNvPr>
          <p:cNvSpPr/>
          <p:nvPr/>
        </p:nvSpPr>
        <p:spPr>
          <a:xfrm>
            <a:off x="8672832" y="2140941"/>
            <a:ext cx="1249650" cy="57328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gradFill>
                  <a:gsLst>
                    <a:gs pos="100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Spider</a:t>
            </a:r>
          </a:p>
        </p:txBody>
      </p:sp>
      <p:sp>
        <p:nvSpPr>
          <p:cNvPr id="23" name="Rectangle 22">
            <a:extLst>
              <a:ext uri="{FF2B5EF4-FFF2-40B4-BE49-F238E27FC236}">
                <a16:creationId xmlns:a16="http://schemas.microsoft.com/office/drawing/2014/main" id="{3DA888B3-C484-4576-9E6E-1CC656D3F0DA}"/>
              </a:ext>
            </a:extLst>
          </p:cNvPr>
          <p:cNvSpPr/>
          <p:nvPr/>
        </p:nvSpPr>
        <p:spPr bwMode="auto">
          <a:xfrm>
            <a:off x="5300489" y="0"/>
            <a:ext cx="6891512" cy="6858000"/>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85449" y="1060842"/>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Azure AI services</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grpSp>
        <p:nvGrpSpPr>
          <p:cNvPr id="3" name="Group 2"/>
          <p:cNvGrpSpPr/>
          <p:nvPr/>
        </p:nvGrpSpPr>
        <p:grpSpPr>
          <a:xfrm>
            <a:off x="385449" y="2182368"/>
            <a:ext cx="5255933" cy="3730571"/>
            <a:chOff x="385019" y="2753057"/>
            <a:chExt cx="5255933" cy="3730571"/>
          </a:xfrm>
        </p:grpSpPr>
        <p:sp>
          <p:nvSpPr>
            <p:cNvPr id="18" name="TextBox 17"/>
            <p:cNvSpPr txBox="1"/>
            <p:nvPr/>
          </p:nvSpPr>
          <p:spPr>
            <a:xfrm>
              <a:off x="385019" y="5428224"/>
              <a:ext cx="473057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2" name="Rectangle 1"/>
            <p:cNvSpPr/>
            <p:nvPr/>
          </p:nvSpPr>
          <p:spPr>
            <a:xfrm>
              <a:off x="420314" y="5837297"/>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Experimentation and management services for creating AI models with productivity.</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TextBox 83"/>
            <p:cNvSpPr txBox="1"/>
            <p:nvPr/>
          </p:nvSpPr>
          <p:spPr>
            <a:xfrm>
              <a:off x="386617" y="3939409"/>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p:txBody>
        </p:sp>
        <p:sp>
          <p:nvSpPr>
            <p:cNvPr id="85" name="Rectangle 84"/>
            <p:cNvSpPr/>
            <p:nvPr/>
          </p:nvSpPr>
          <p:spPr>
            <a:xfrm>
              <a:off x="421911" y="4348482"/>
              <a:ext cx="521904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Vision, speech, language, knowledge and search</a:t>
              </a: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pre-trained services customizable for any scenario.</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TextBox 85"/>
            <p:cNvSpPr txBox="1"/>
            <p:nvPr/>
          </p:nvSpPr>
          <p:spPr>
            <a:xfrm>
              <a:off x="420314" y="275305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Bot Service</a:t>
              </a:r>
            </a:p>
          </p:txBody>
        </p:sp>
        <p:sp>
          <p:nvSpPr>
            <p:cNvPr id="156" name="Rectangle 155"/>
            <p:cNvSpPr/>
            <p:nvPr/>
          </p:nvSpPr>
          <p:spPr>
            <a:xfrm>
              <a:off x="455609" y="3162130"/>
              <a:ext cx="49231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Accelerated development for conversational AI.</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25506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28173"/>
          <a:stretch/>
        </p:blipFill>
        <p:spPr>
          <a:xfrm>
            <a:off x="5610714" y="-38554"/>
            <a:ext cx="6672704" cy="6934654"/>
          </a:xfrm>
          <a:prstGeom prst="rect">
            <a:avLst/>
          </a:prstGeom>
        </p:spPr>
      </p:pic>
      <p:sp>
        <p:nvSpPr>
          <p:cNvPr id="26" name="Rectangle 25"/>
          <p:cNvSpPr/>
          <p:nvPr/>
        </p:nvSpPr>
        <p:spPr bwMode="auto">
          <a:xfrm>
            <a:off x="4726062" y="0"/>
            <a:ext cx="7565280" cy="6857026"/>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85449" y="1060842"/>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AI infrastructure</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grpSp>
        <p:nvGrpSpPr>
          <p:cNvPr id="3" name="Group 2"/>
          <p:cNvGrpSpPr/>
          <p:nvPr/>
        </p:nvGrpSpPr>
        <p:grpSpPr>
          <a:xfrm>
            <a:off x="385449" y="2182368"/>
            <a:ext cx="4993756" cy="3516566"/>
            <a:chOff x="385019" y="2753057"/>
            <a:chExt cx="4993756" cy="3516566"/>
          </a:xfrm>
        </p:grpSpPr>
        <p:sp>
          <p:nvSpPr>
            <p:cNvPr id="18" name="TextBox 17"/>
            <p:cNvSpPr txBox="1"/>
            <p:nvPr/>
          </p:nvSpPr>
          <p:spPr>
            <a:xfrm>
              <a:off x="385019" y="5214219"/>
              <a:ext cx="473057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core infrastructure</a:t>
              </a:r>
            </a:p>
          </p:txBody>
        </p:sp>
        <p:sp>
          <p:nvSpPr>
            <p:cNvPr id="2" name="Rectangle 1"/>
            <p:cNvSpPr/>
            <p:nvPr/>
          </p:nvSpPr>
          <p:spPr>
            <a:xfrm>
              <a:off x="420314" y="5623292"/>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The AI supercomputer: CPU, GPU, and </a:t>
              </a:r>
              <a:b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(coming next) FPGA.</a:t>
              </a:r>
            </a:p>
          </p:txBody>
        </p:sp>
        <p:sp>
          <p:nvSpPr>
            <p:cNvPr id="84" name="TextBox 83"/>
            <p:cNvSpPr txBox="1"/>
            <p:nvPr/>
          </p:nvSpPr>
          <p:spPr>
            <a:xfrm>
              <a:off x="386617" y="3939409"/>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compute</a:t>
              </a:r>
            </a:p>
          </p:txBody>
        </p:sp>
        <p:sp>
          <p:nvSpPr>
            <p:cNvPr id="85" name="Rectangle 84"/>
            <p:cNvSpPr/>
            <p:nvPr/>
          </p:nvSpPr>
          <p:spPr>
            <a:xfrm>
              <a:off x="421912" y="4348482"/>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Flexible compute infrastructure from virtually infinite cloud scale to the edge .</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TextBox 85"/>
            <p:cNvSpPr txBox="1"/>
            <p:nvPr/>
          </p:nvSpPr>
          <p:spPr>
            <a:xfrm>
              <a:off x="420314" y="275305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AI on data</a:t>
              </a:r>
            </a:p>
          </p:txBody>
        </p:sp>
        <p:sp>
          <p:nvSpPr>
            <p:cNvPr id="156" name="Rectangle 155"/>
            <p:cNvSpPr/>
            <p:nvPr/>
          </p:nvSpPr>
          <p:spPr>
            <a:xfrm>
              <a:off x="455609" y="3162130"/>
              <a:ext cx="49231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Built-in AI across your data estate.</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5640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849279" y="2640402"/>
            <a:ext cx="7565280" cy="6857026"/>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50397" y="371911"/>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Tools</a:t>
            </a:r>
          </a:p>
        </p:txBody>
      </p:sp>
      <p:pic>
        <p:nvPicPr>
          <p:cNvPr id="25" name="Picture 24" hidden="1"/>
          <p:cNvPicPr>
            <a:picLocks noChangeAspect="1"/>
          </p:cNvPicPr>
          <p:nvPr/>
        </p:nvPicPr>
        <p:blipFill>
          <a:blip r:embed="rId3"/>
          <a:stretch>
            <a:fillRect/>
          </a:stretch>
        </p:blipFill>
        <p:spPr>
          <a:xfrm>
            <a:off x="13769542" y="-1381"/>
            <a:ext cx="1313784" cy="28954522"/>
          </a:xfrm>
          <a:prstGeom prst="rect">
            <a:avLst/>
          </a:prstGeom>
        </p:spPr>
      </p:pic>
      <p:sp>
        <p:nvSpPr>
          <p:cNvPr id="84" name="TextBox 83"/>
          <p:cNvSpPr txBox="1"/>
          <p:nvPr/>
        </p:nvSpPr>
        <p:spPr>
          <a:xfrm>
            <a:off x="303903" y="4827998"/>
            <a:ext cx="5109353"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Open deep learning framework support</a:t>
            </a:r>
          </a:p>
        </p:txBody>
      </p:sp>
      <p:sp>
        <p:nvSpPr>
          <p:cNvPr id="85" name="Rectangle 84"/>
          <p:cNvSpPr/>
          <p:nvPr/>
        </p:nvSpPr>
        <p:spPr>
          <a:xfrm>
            <a:off x="350397" y="5237071"/>
            <a:ext cx="4923166" cy="10926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Full support for </a:t>
            </a: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Cognitive Toolkit, </a:t>
            </a:r>
            <a:r>
              <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mn-cs"/>
              </a:rPr>
              <a:t>TensorFlow</a:t>
            </a: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a:t>
            </a:r>
            <a:r>
              <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rPr>
              <a:t>Caffee</a:t>
            </a: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Open standard for deep learning (ONNX).</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TextBox 85"/>
          <p:cNvSpPr txBox="1"/>
          <p:nvPr/>
        </p:nvSpPr>
        <p:spPr>
          <a:xfrm>
            <a:off x="303903" y="149343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Visual Studio Tools for AI</a:t>
            </a:r>
          </a:p>
        </p:txBody>
      </p:sp>
      <p:sp>
        <p:nvSpPr>
          <p:cNvPr id="156" name="Rectangle 155"/>
          <p:cNvSpPr/>
          <p:nvPr/>
        </p:nvSpPr>
        <p:spPr>
          <a:xfrm>
            <a:off x="350397" y="1902510"/>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Boost productivity with code-centric AI development and Azure integration.</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5" name="Picture 2" descr="Example of a cloud service architecture where Machine Learning enables you to build, deploy, and share predictive analysis solutions">
            <a:extLst>
              <a:ext uri="{FF2B5EF4-FFF2-40B4-BE49-F238E27FC236}">
                <a16:creationId xmlns:a16="http://schemas.microsoft.com/office/drawing/2014/main" id="{96D292AD-4657-47B3-883E-B8F0AD7576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73" t="4136" r="27678" b="1782"/>
          <a:stretch/>
        </p:blipFill>
        <p:spPr bwMode="auto">
          <a:xfrm>
            <a:off x="5610713" y="0"/>
            <a:ext cx="6581288" cy="68629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02714E-7600-4325-87E3-49E77CE05D15}"/>
              </a:ext>
            </a:extLst>
          </p:cNvPr>
          <p:cNvSpPr txBox="1"/>
          <p:nvPr/>
        </p:nvSpPr>
        <p:spPr>
          <a:xfrm>
            <a:off x="303903" y="2548841"/>
            <a:ext cx="465955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 </a:t>
            </a:r>
            <a:r>
              <a:rPr kumimoji="0" lang="en-US" sz="2000" b="0" i="0" u="none" strike="noStrike" kern="0" cap="none" spc="0" normalizeH="0" baseline="0" noProof="0" err="1">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Servicesw</a:t>
            </a:r>
            <a:endPar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723E774C-838F-4D5B-BA86-6A6C8E87E455}"/>
              </a:ext>
            </a:extLst>
          </p:cNvPr>
          <p:cNvSpPr/>
          <p:nvPr/>
        </p:nvSpPr>
        <p:spPr>
          <a:xfrm>
            <a:off x="350397" y="2957914"/>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Full lifecycle support </a:t>
            </a: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rPr>
              <a:t>for AI and data wrangling productivity.</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A1B9E9B4-807A-4CD9-902D-56ED1A734E2F}"/>
              </a:ext>
            </a:extLst>
          </p:cNvPr>
          <p:cNvSpPr txBox="1"/>
          <p:nvPr/>
        </p:nvSpPr>
        <p:spPr>
          <a:xfrm>
            <a:off x="303903" y="3661531"/>
            <a:ext cx="465955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Azure Machine Learning Studio</a:t>
            </a:r>
          </a:p>
        </p:txBody>
      </p:sp>
      <p:sp>
        <p:nvSpPr>
          <p:cNvPr id="18" name="Rectangle 17">
            <a:extLst>
              <a:ext uri="{FF2B5EF4-FFF2-40B4-BE49-F238E27FC236}">
                <a16:creationId xmlns:a16="http://schemas.microsoft.com/office/drawing/2014/main" id="{E8F749E4-784C-435A-A282-E5A9F9AB56DA}"/>
              </a:ext>
            </a:extLst>
          </p:cNvPr>
          <p:cNvSpPr/>
          <p:nvPr/>
        </p:nvSpPr>
        <p:spPr>
          <a:xfrm>
            <a:off x="350397" y="4070604"/>
            <a:ext cx="4923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Drag and drop machine learning development for any skillset.</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394871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750C74-2A9B-49CD-B264-512A39ED4740}"/>
              </a:ext>
            </a:extLst>
          </p:cNvPr>
          <p:cNvSpPr/>
          <p:nvPr/>
        </p:nvSpPr>
        <p:spPr>
          <a:xfrm>
            <a:off x="0" y="0"/>
            <a:ext cx="5913105"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BDD95C2-D295-40AB-A2C7-7FA4CA65FD11}"/>
              </a:ext>
            </a:extLst>
          </p:cNvPr>
          <p:cNvSpPr txBox="1"/>
          <p:nvPr/>
        </p:nvSpPr>
        <p:spPr>
          <a:xfrm>
            <a:off x="165752" y="1626911"/>
            <a:ext cx="482225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Developing AI</a:t>
            </a:r>
          </a:p>
        </p:txBody>
      </p:sp>
      <p:grpSp>
        <p:nvGrpSpPr>
          <p:cNvPr id="10" name="Group 9">
            <a:extLst>
              <a:ext uri="{FF2B5EF4-FFF2-40B4-BE49-F238E27FC236}">
                <a16:creationId xmlns:a16="http://schemas.microsoft.com/office/drawing/2014/main" id="{0E6F0205-EF2F-4C33-8297-0727BEBEFDF9}"/>
              </a:ext>
            </a:extLst>
          </p:cNvPr>
          <p:cNvGrpSpPr/>
          <p:nvPr/>
        </p:nvGrpSpPr>
        <p:grpSpPr>
          <a:xfrm>
            <a:off x="3103086" y="3241585"/>
            <a:ext cx="2506902" cy="1424091"/>
            <a:chOff x="2159656" y="3816612"/>
            <a:chExt cx="2506902" cy="1424091"/>
          </a:xfrm>
        </p:grpSpPr>
        <p:sp>
          <p:nvSpPr>
            <p:cNvPr id="6" name="Beaker_F196" title="Icon of a scientific flask with liquid in it">
              <a:extLst>
                <a:ext uri="{FF2B5EF4-FFF2-40B4-BE49-F238E27FC236}">
                  <a16:creationId xmlns:a16="http://schemas.microsoft.com/office/drawing/2014/main" id="{7F88FA86-8BE7-4D13-BF24-635CA00BDE37}"/>
                </a:ext>
              </a:extLst>
            </p:cNvPr>
            <p:cNvSpPr>
              <a:spLocks noChangeAspect="1" noEditPoints="1"/>
            </p:cNvSpPr>
            <p:nvPr/>
          </p:nvSpPr>
          <p:spPr bwMode="auto">
            <a:xfrm>
              <a:off x="3971359" y="4437443"/>
              <a:ext cx="695199" cy="8032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arrow_12" title="Icon of a circle made of a curved arrow pointing clockwise">
              <a:extLst>
                <a:ext uri="{FF2B5EF4-FFF2-40B4-BE49-F238E27FC236}">
                  <a16:creationId xmlns:a16="http://schemas.microsoft.com/office/drawing/2014/main" id="{390FFE21-5454-48B7-A93D-E32B8719FF34}"/>
                </a:ext>
              </a:extLst>
            </p:cNvPr>
            <p:cNvSpPr>
              <a:spLocks noChangeAspect="1" noEditPoints="1"/>
            </p:cNvSpPr>
            <p:nvPr/>
          </p:nvSpPr>
          <p:spPr bwMode="auto">
            <a:xfrm>
              <a:off x="3715119" y="4484945"/>
              <a:ext cx="372012" cy="36576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D27D1A0-511A-43C1-A89E-DDA025E87B5C}"/>
                </a:ext>
              </a:extLst>
            </p:cNvPr>
            <p:cNvSpPr/>
            <p:nvPr/>
          </p:nvSpPr>
          <p:spPr>
            <a:xfrm>
              <a:off x="2159656" y="3816612"/>
              <a:ext cx="22701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Experimentation</a:t>
              </a:r>
            </a:p>
          </p:txBody>
        </p:sp>
        <p:sp>
          <p:nvSpPr>
            <p:cNvPr id="9" name="TextBox 8">
              <a:extLst>
                <a:ext uri="{FF2B5EF4-FFF2-40B4-BE49-F238E27FC236}">
                  <a16:creationId xmlns:a16="http://schemas.microsoft.com/office/drawing/2014/main" id="{F49E460E-9660-4B61-9D2D-B5CAA64C026A}"/>
                </a:ext>
              </a:extLst>
            </p:cNvPr>
            <p:cNvSpPr txBox="1"/>
            <p:nvPr/>
          </p:nvSpPr>
          <p:spPr>
            <a:xfrm>
              <a:off x="2219239" y="4278277"/>
              <a:ext cx="14958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Rapid iterations of attempts, failures and success</a:t>
              </a:r>
            </a:p>
          </p:txBody>
        </p:sp>
      </p:grpSp>
      <p:sp>
        <p:nvSpPr>
          <p:cNvPr id="11" name="Left Bracket 10">
            <a:extLst>
              <a:ext uri="{FF2B5EF4-FFF2-40B4-BE49-F238E27FC236}">
                <a16:creationId xmlns:a16="http://schemas.microsoft.com/office/drawing/2014/main" id="{9DAC0AC3-CEEF-47D7-AFB4-26CBC137B3E5}"/>
              </a:ext>
            </a:extLst>
          </p:cNvPr>
          <p:cNvSpPr/>
          <p:nvPr/>
        </p:nvSpPr>
        <p:spPr>
          <a:xfrm>
            <a:off x="2906429" y="3040790"/>
            <a:ext cx="695199" cy="1458638"/>
          </a:xfrm>
          <a:prstGeom prst="lef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eft Bracket 11">
            <a:extLst>
              <a:ext uri="{FF2B5EF4-FFF2-40B4-BE49-F238E27FC236}">
                <a16:creationId xmlns:a16="http://schemas.microsoft.com/office/drawing/2014/main" id="{2A208C3C-FDE0-44CE-9C6D-FCA8A049C9B3}"/>
              </a:ext>
            </a:extLst>
          </p:cNvPr>
          <p:cNvSpPr/>
          <p:nvPr/>
        </p:nvSpPr>
        <p:spPr>
          <a:xfrm>
            <a:off x="2558829" y="2811523"/>
            <a:ext cx="695199" cy="3661848"/>
          </a:xfrm>
          <a:prstGeom prst="lef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325683E-7A26-4B87-AB16-182AEA0B04D2}"/>
              </a:ext>
            </a:extLst>
          </p:cNvPr>
          <p:cNvSpPr/>
          <p:nvPr/>
        </p:nvSpPr>
        <p:spPr>
          <a:xfrm>
            <a:off x="121713" y="3904051"/>
            <a:ext cx="2553904"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Digital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Sprint (4w)</a:t>
            </a:r>
          </a:p>
        </p:txBody>
      </p:sp>
      <p:sp>
        <p:nvSpPr>
          <p:cNvPr id="19" name="Left Bracket 18">
            <a:extLst>
              <a:ext uri="{FF2B5EF4-FFF2-40B4-BE49-F238E27FC236}">
                <a16:creationId xmlns:a16="http://schemas.microsoft.com/office/drawing/2014/main" id="{4899CFD0-526B-40BA-953D-1D427F4E4692}"/>
              </a:ext>
            </a:extLst>
          </p:cNvPr>
          <p:cNvSpPr/>
          <p:nvPr/>
        </p:nvSpPr>
        <p:spPr>
          <a:xfrm>
            <a:off x="2906429" y="4627033"/>
            <a:ext cx="695199" cy="1458638"/>
          </a:xfrm>
          <a:prstGeom prst="lef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58790685-D777-4197-BA7F-CA8DEDD06B59}"/>
              </a:ext>
            </a:extLst>
          </p:cNvPr>
          <p:cNvGrpSpPr/>
          <p:nvPr/>
        </p:nvGrpSpPr>
        <p:grpSpPr>
          <a:xfrm>
            <a:off x="3103086" y="4827828"/>
            <a:ext cx="2531816" cy="1192869"/>
            <a:chOff x="3219198" y="4827828"/>
            <a:chExt cx="2531816" cy="1192869"/>
          </a:xfrm>
        </p:grpSpPr>
        <p:sp>
          <p:nvSpPr>
            <p:cNvPr id="17" name="Rectangle 16">
              <a:extLst>
                <a:ext uri="{FF2B5EF4-FFF2-40B4-BE49-F238E27FC236}">
                  <a16:creationId xmlns:a16="http://schemas.microsoft.com/office/drawing/2014/main" id="{2528E837-C8BB-4316-A725-65066B35ECFD}"/>
                </a:ext>
              </a:extLst>
            </p:cNvPr>
            <p:cNvSpPr/>
            <p:nvPr/>
          </p:nvSpPr>
          <p:spPr>
            <a:xfrm>
              <a:off x="3219198" y="4827828"/>
              <a:ext cx="237276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UX Development</a:t>
              </a:r>
            </a:p>
          </p:txBody>
        </p:sp>
        <p:sp>
          <p:nvSpPr>
            <p:cNvPr id="18" name="TextBox 17">
              <a:extLst>
                <a:ext uri="{FF2B5EF4-FFF2-40B4-BE49-F238E27FC236}">
                  <a16:creationId xmlns:a16="http://schemas.microsoft.com/office/drawing/2014/main" id="{A4ED413E-E199-4BA3-B9F2-9B675FC134A8}"/>
                </a:ext>
              </a:extLst>
            </p:cNvPr>
            <p:cNvSpPr txBox="1"/>
            <p:nvPr/>
          </p:nvSpPr>
          <p:spPr>
            <a:xfrm>
              <a:off x="3278781" y="5289493"/>
              <a:ext cx="14958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Backlog retirement of screens and other UX in sprint</a:t>
              </a:r>
            </a:p>
          </p:txBody>
        </p:sp>
        <p:sp>
          <p:nvSpPr>
            <p:cNvPr id="20" name="Browser_4" title="Icon of a website or an app window">
              <a:extLst>
                <a:ext uri="{FF2B5EF4-FFF2-40B4-BE49-F238E27FC236}">
                  <a16:creationId xmlns:a16="http://schemas.microsoft.com/office/drawing/2014/main" id="{C61B726D-BA29-4584-928A-0AE3E2AD8836}"/>
                </a:ext>
              </a:extLst>
            </p:cNvPr>
            <p:cNvSpPr>
              <a:spLocks noChangeAspect="1" noEditPoints="1"/>
            </p:cNvSpPr>
            <p:nvPr/>
          </p:nvSpPr>
          <p:spPr bwMode="auto">
            <a:xfrm>
              <a:off x="4877673" y="5374367"/>
              <a:ext cx="873341" cy="64633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CEFCB742-0599-4E13-AA45-5A6881585A0F}"/>
              </a:ext>
            </a:extLst>
          </p:cNvPr>
          <p:cNvSpPr/>
          <p:nvPr/>
        </p:nvSpPr>
        <p:spPr>
          <a:xfrm>
            <a:off x="8059742" y="0"/>
            <a:ext cx="4143261"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1122DD4D-FA6F-4839-979F-506854D16E94}"/>
              </a:ext>
            </a:extLst>
          </p:cNvPr>
          <p:cNvGrpSpPr/>
          <p:nvPr/>
        </p:nvGrpSpPr>
        <p:grpSpPr>
          <a:xfrm>
            <a:off x="8541082" y="5356352"/>
            <a:ext cx="2261396" cy="1034469"/>
            <a:chOff x="8192740" y="5374367"/>
            <a:chExt cx="2261396" cy="1034469"/>
          </a:xfrm>
        </p:grpSpPr>
        <p:sp>
          <p:nvSpPr>
            <p:cNvPr id="23" name="Data &amp; AI" title="Icon of several circles connected to eachother by lines">
              <a:extLst>
                <a:ext uri="{FF2B5EF4-FFF2-40B4-BE49-F238E27FC236}">
                  <a16:creationId xmlns:a16="http://schemas.microsoft.com/office/drawing/2014/main" id="{2C2D9CC7-2FBD-4BE6-A100-03CFB172140C}"/>
                </a:ext>
              </a:extLst>
            </p:cNvPr>
            <p:cNvSpPr>
              <a:spLocks noChangeAspect="1" noEditPoints="1"/>
            </p:cNvSpPr>
            <p:nvPr/>
          </p:nvSpPr>
          <p:spPr bwMode="auto">
            <a:xfrm>
              <a:off x="8192740" y="5436202"/>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D9F5050-EAD9-48DD-948D-B144801D0FD9}"/>
                </a:ext>
              </a:extLst>
            </p:cNvPr>
            <p:cNvSpPr/>
            <p:nvPr/>
          </p:nvSpPr>
          <p:spPr>
            <a:xfrm>
              <a:off x="8835680" y="5374367"/>
              <a:ext cx="16184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AI Platform</a:t>
              </a:r>
            </a:p>
          </p:txBody>
        </p:sp>
        <p:sp>
          <p:nvSpPr>
            <p:cNvPr id="25" name="TextBox 24">
              <a:extLst>
                <a:ext uri="{FF2B5EF4-FFF2-40B4-BE49-F238E27FC236}">
                  <a16:creationId xmlns:a16="http://schemas.microsoft.com/office/drawing/2014/main" id="{1033708A-1F34-43E8-AD23-0DE3BF32E0B2}"/>
                </a:ext>
              </a:extLst>
            </p:cNvPr>
            <p:cNvSpPr txBox="1"/>
            <p:nvPr/>
          </p:nvSpPr>
          <p:spPr>
            <a:xfrm>
              <a:off x="8813192" y="5762505"/>
              <a:ext cx="14958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AI scale power for configuring, training and creating models</a:t>
              </a:r>
            </a:p>
          </p:txBody>
        </p:sp>
      </p:grpSp>
      <p:grpSp>
        <p:nvGrpSpPr>
          <p:cNvPr id="32" name="Group 31">
            <a:extLst>
              <a:ext uri="{FF2B5EF4-FFF2-40B4-BE49-F238E27FC236}">
                <a16:creationId xmlns:a16="http://schemas.microsoft.com/office/drawing/2014/main" id="{699847D8-4119-48DE-B51D-85C301AB0642}"/>
              </a:ext>
            </a:extLst>
          </p:cNvPr>
          <p:cNvGrpSpPr/>
          <p:nvPr/>
        </p:nvGrpSpPr>
        <p:grpSpPr>
          <a:xfrm>
            <a:off x="8539338" y="4144063"/>
            <a:ext cx="3201335" cy="1034469"/>
            <a:chOff x="8190996" y="4162078"/>
            <a:chExt cx="3201335" cy="1034469"/>
          </a:xfrm>
        </p:grpSpPr>
        <p:sp>
          <p:nvSpPr>
            <p:cNvPr id="29" name="Rectangle 28">
              <a:extLst>
                <a:ext uri="{FF2B5EF4-FFF2-40B4-BE49-F238E27FC236}">
                  <a16:creationId xmlns:a16="http://schemas.microsoft.com/office/drawing/2014/main" id="{EFF11E27-6311-4955-BC50-7C4DC95B3AA8}"/>
                </a:ext>
              </a:extLst>
            </p:cNvPr>
            <p:cNvSpPr/>
            <p:nvPr/>
          </p:nvSpPr>
          <p:spPr>
            <a:xfrm>
              <a:off x="8867729" y="4162078"/>
              <a:ext cx="25246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Cognitive Services</a:t>
              </a:r>
            </a:p>
          </p:txBody>
        </p:sp>
        <p:sp>
          <p:nvSpPr>
            <p:cNvPr id="30" name="TextBox 29">
              <a:extLst>
                <a:ext uri="{FF2B5EF4-FFF2-40B4-BE49-F238E27FC236}">
                  <a16:creationId xmlns:a16="http://schemas.microsoft.com/office/drawing/2014/main" id="{8E0D3727-6933-4307-B64A-944E2949068E}"/>
                </a:ext>
              </a:extLst>
            </p:cNvPr>
            <p:cNvSpPr txBox="1"/>
            <p:nvPr/>
          </p:nvSpPr>
          <p:spPr>
            <a:xfrm>
              <a:off x="8903297" y="4550216"/>
              <a:ext cx="14958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Configurable AI accessible via an API  call</a:t>
              </a:r>
            </a:p>
          </p:txBody>
        </p:sp>
        <p:sp>
          <p:nvSpPr>
            <p:cNvPr id="31" name="brain_2" title="Icon of a brain with circles and connection lines inside">
              <a:extLst>
                <a:ext uri="{FF2B5EF4-FFF2-40B4-BE49-F238E27FC236}">
                  <a16:creationId xmlns:a16="http://schemas.microsoft.com/office/drawing/2014/main" id="{397A2F9E-57DC-4C31-85ED-AA0B3447A603}"/>
                </a:ext>
              </a:extLst>
            </p:cNvPr>
            <p:cNvSpPr>
              <a:spLocks noChangeAspect="1" noEditPoints="1"/>
            </p:cNvSpPr>
            <p:nvPr/>
          </p:nvSpPr>
          <p:spPr bwMode="auto">
            <a:xfrm>
              <a:off x="8190996" y="4316548"/>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1A3DF2B2-2FAF-4B58-B40D-BD0FBBFA647E}"/>
              </a:ext>
            </a:extLst>
          </p:cNvPr>
          <p:cNvGrpSpPr/>
          <p:nvPr/>
        </p:nvGrpSpPr>
        <p:grpSpPr>
          <a:xfrm>
            <a:off x="8683989" y="1554797"/>
            <a:ext cx="2063530" cy="1034469"/>
            <a:chOff x="8675355" y="3004739"/>
            <a:chExt cx="2063530" cy="1034469"/>
          </a:xfrm>
        </p:grpSpPr>
        <p:sp>
          <p:nvSpPr>
            <p:cNvPr id="34" name="Rectangle 33">
              <a:extLst>
                <a:ext uri="{FF2B5EF4-FFF2-40B4-BE49-F238E27FC236}">
                  <a16:creationId xmlns:a16="http://schemas.microsoft.com/office/drawing/2014/main" id="{9C6CAA82-3497-46F1-9234-9ACA41E8835F}"/>
                </a:ext>
              </a:extLst>
            </p:cNvPr>
            <p:cNvSpPr/>
            <p:nvPr/>
          </p:nvSpPr>
          <p:spPr>
            <a:xfrm>
              <a:off x="9207437" y="3004739"/>
              <a:ext cx="84029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Edge</a:t>
              </a:r>
            </a:p>
          </p:txBody>
        </p:sp>
        <p:sp>
          <p:nvSpPr>
            <p:cNvPr id="35" name="TextBox 34">
              <a:extLst>
                <a:ext uri="{FF2B5EF4-FFF2-40B4-BE49-F238E27FC236}">
                  <a16:creationId xmlns:a16="http://schemas.microsoft.com/office/drawing/2014/main" id="{FC71D4E2-3B96-4517-B802-956C7306231E}"/>
                </a:ext>
              </a:extLst>
            </p:cNvPr>
            <p:cNvSpPr txBox="1"/>
            <p:nvPr/>
          </p:nvSpPr>
          <p:spPr>
            <a:xfrm>
              <a:off x="9243005" y="3392877"/>
              <a:ext cx="14958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Models deployed to containers running on thin devices</a:t>
              </a:r>
            </a:p>
          </p:txBody>
        </p:sp>
        <p:sp>
          <p:nvSpPr>
            <p:cNvPr id="37" name="IoT_Hub" title="Icon of circles connecting to a center circle surrounded by brackets">
              <a:extLst>
                <a:ext uri="{FF2B5EF4-FFF2-40B4-BE49-F238E27FC236}">
                  <a16:creationId xmlns:a16="http://schemas.microsoft.com/office/drawing/2014/main" id="{073D01BC-2102-4234-AF9B-F36FDBD8EE19}"/>
                </a:ext>
              </a:extLst>
            </p:cNvPr>
            <p:cNvSpPr>
              <a:spLocks noChangeAspect="1" noEditPoints="1"/>
            </p:cNvSpPr>
            <p:nvPr/>
          </p:nvSpPr>
          <p:spPr bwMode="auto">
            <a:xfrm>
              <a:off x="8675355" y="3311457"/>
              <a:ext cx="365760" cy="365760"/>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D1C02485-37BA-4A13-B964-91C7A5EB2CBA}"/>
              </a:ext>
            </a:extLst>
          </p:cNvPr>
          <p:cNvGrpSpPr/>
          <p:nvPr/>
        </p:nvGrpSpPr>
        <p:grpSpPr>
          <a:xfrm>
            <a:off x="8683989" y="2789263"/>
            <a:ext cx="2282882" cy="1219135"/>
            <a:chOff x="8683989" y="2931774"/>
            <a:chExt cx="2282882" cy="1219135"/>
          </a:xfrm>
        </p:grpSpPr>
        <p:sp>
          <p:nvSpPr>
            <p:cNvPr id="40" name="Rectangle 39">
              <a:extLst>
                <a:ext uri="{FF2B5EF4-FFF2-40B4-BE49-F238E27FC236}">
                  <a16:creationId xmlns:a16="http://schemas.microsoft.com/office/drawing/2014/main" id="{0CB49892-F1E6-4513-933B-F693E4DC36E1}"/>
                </a:ext>
              </a:extLst>
            </p:cNvPr>
            <p:cNvSpPr/>
            <p:nvPr/>
          </p:nvSpPr>
          <p:spPr>
            <a:xfrm>
              <a:off x="9216071" y="2931774"/>
              <a:ext cx="175080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App Models</a:t>
              </a:r>
            </a:p>
          </p:txBody>
        </p:sp>
        <p:sp>
          <p:nvSpPr>
            <p:cNvPr id="41" name="TextBox 40">
              <a:extLst>
                <a:ext uri="{FF2B5EF4-FFF2-40B4-BE49-F238E27FC236}">
                  <a16:creationId xmlns:a16="http://schemas.microsoft.com/office/drawing/2014/main" id="{25C1A772-61B6-4C0D-80A3-73BF36EF82D8}"/>
                </a:ext>
              </a:extLst>
            </p:cNvPr>
            <p:cNvSpPr txBox="1"/>
            <p:nvPr/>
          </p:nvSpPr>
          <p:spPr>
            <a:xfrm>
              <a:off x="9251639" y="3319912"/>
              <a:ext cx="14958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Libraries used to host and run AI on devices or in apps (ML.NET, WinML)</a:t>
              </a:r>
            </a:p>
          </p:txBody>
        </p:sp>
        <p:sp>
          <p:nvSpPr>
            <p:cNvPr id="43" name="Processing_E9F5" title="Icon of two interlocked gears">
              <a:extLst>
                <a:ext uri="{FF2B5EF4-FFF2-40B4-BE49-F238E27FC236}">
                  <a16:creationId xmlns:a16="http://schemas.microsoft.com/office/drawing/2014/main" id="{C8BA6B64-3BFB-4F7A-BE94-EC0440B693F0}"/>
                </a:ext>
              </a:extLst>
            </p:cNvPr>
            <p:cNvSpPr>
              <a:spLocks noChangeAspect="1" noEditPoints="1"/>
            </p:cNvSpPr>
            <p:nvPr/>
          </p:nvSpPr>
          <p:spPr bwMode="auto">
            <a:xfrm>
              <a:off x="8683989" y="3289537"/>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43">
            <a:extLst>
              <a:ext uri="{FF2B5EF4-FFF2-40B4-BE49-F238E27FC236}">
                <a16:creationId xmlns:a16="http://schemas.microsoft.com/office/drawing/2014/main" id="{B1A9E338-CF56-46E8-804D-346F0E3BDAC1}"/>
              </a:ext>
            </a:extLst>
          </p:cNvPr>
          <p:cNvSpPr/>
          <p:nvPr/>
        </p:nvSpPr>
        <p:spPr>
          <a:xfrm>
            <a:off x="8369344" y="744877"/>
            <a:ext cx="32478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Microsoft AI Stack</a:t>
            </a:r>
          </a:p>
        </p:txBody>
      </p:sp>
    </p:spTree>
    <p:extLst>
      <p:ext uri="{BB962C8B-B14F-4D97-AF65-F5344CB8AC3E}">
        <p14:creationId xmlns:p14="http://schemas.microsoft.com/office/powerpoint/2010/main" val="1455284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75C5C8CD-E3E9-45E5-B752-D439D1FC63A0}"/>
              </a:ext>
            </a:extLst>
          </p:cNvPr>
          <p:cNvSpPr/>
          <p:nvPr/>
        </p:nvSpPr>
        <p:spPr bwMode="auto">
          <a:xfrm>
            <a:off x="12320584" y="487"/>
            <a:ext cx="2661402"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Self-contained slide as summary</a:t>
            </a:r>
          </a:p>
        </p:txBody>
      </p:sp>
      <p:grpSp>
        <p:nvGrpSpPr>
          <p:cNvPr id="20" name="Group 19"/>
          <p:cNvGrpSpPr/>
          <p:nvPr/>
        </p:nvGrpSpPr>
        <p:grpSpPr>
          <a:xfrm>
            <a:off x="731729" y="2630626"/>
            <a:ext cx="2803619" cy="881111"/>
            <a:chOff x="709952" y="2427312"/>
            <a:chExt cx="2804016" cy="881236"/>
          </a:xfrm>
        </p:grpSpPr>
        <p:grpSp>
          <p:nvGrpSpPr>
            <p:cNvPr id="19" name="Group 18"/>
            <p:cNvGrpSpPr/>
            <p:nvPr/>
          </p:nvGrpSpPr>
          <p:grpSpPr>
            <a:xfrm>
              <a:off x="709952" y="2468778"/>
              <a:ext cx="979148" cy="839770"/>
              <a:chOff x="-255248" y="2468778"/>
              <a:chExt cx="979148" cy="839770"/>
            </a:xfrm>
          </p:grpSpPr>
          <p:sp>
            <p:nvSpPr>
              <p:cNvPr id="317" name="Rectangle 316">
                <a:extLst>
                  <a:ext uri="{FF2B5EF4-FFF2-40B4-BE49-F238E27FC236}">
                    <a16:creationId xmlns:a16="http://schemas.microsoft.com/office/drawing/2014/main" id="{2B6AA140-1DBA-4EF2-988D-5A95726D2CE0}"/>
                  </a:ext>
                </a:extLst>
              </p:cNvPr>
              <p:cNvSpPr/>
              <p:nvPr/>
            </p:nvSpPr>
            <p:spPr bwMode="auto">
              <a:xfrm>
                <a:off x="-255248" y="2736460"/>
                <a:ext cx="979148" cy="572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Extensible</a:t>
                </a:r>
                <a:b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b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AI services</a:t>
                </a:r>
              </a:p>
            </p:txBody>
          </p:sp>
          <p:sp>
            <p:nvSpPr>
              <p:cNvPr id="352" name="eye_2">
                <a:extLst>
                  <a:ext uri="{FF2B5EF4-FFF2-40B4-BE49-F238E27FC236}">
                    <a16:creationId xmlns:a16="http://schemas.microsoft.com/office/drawing/2014/main" id="{4DEA4094-D3F5-4EA5-AA6C-1DB021BC83A6}"/>
                  </a:ext>
                </a:extLst>
              </p:cNvPr>
              <p:cNvSpPr>
                <a:spLocks noChangeAspect="1" noEditPoints="1"/>
              </p:cNvSpPr>
              <p:nvPr/>
            </p:nvSpPr>
            <p:spPr bwMode="auto">
              <a:xfrm>
                <a:off x="39083" y="2468778"/>
                <a:ext cx="390487" cy="21666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8" name="Group 17"/>
            <p:cNvGrpSpPr/>
            <p:nvPr/>
          </p:nvGrpSpPr>
          <p:grpSpPr>
            <a:xfrm>
              <a:off x="1657634" y="2427312"/>
              <a:ext cx="793466" cy="881236"/>
              <a:chOff x="781334" y="2427312"/>
              <a:chExt cx="793466" cy="881236"/>
            </a:xfrm>
          </p:grpSpPr>
          <p:sp>
            <p:nvSpPr>
              <p:cNvPr id="292" name="gear_3">
                <a:extLst>
                  <a:ext uri="{FF2B5EF4-FFF2-40B4-BE49-F238E27FC236}">
                    <a16:creationId xmlns:a16="http://schemas.microsoft.com/office/drawing/2014/main" id="{07EE6005-E52C-4A3D-A929-6C456CB75B28}"/>
                  </a:ext>
                </a:extLst>
              </p:cNvPr>
              <p:cNvSpPr>
                <a:spLocks noChangeAspect="1" noEditPoints="1"/>
              </p:cNvSpPr>
              <p:nvPr/>
            </p:nvSpPr>
            <p:spPr bwMode="auto">
              <a:xfrm>
                <a:off x="1029528" y="2427312"/>
                <a:ext cx="297079" cy="299594"/>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4" name="Rectangle 353">
                <a:extLst>
                  <a:ext uri="{FF2B5EF4-FFF2-40B4-BE49-F238E27FC236}">
                    <a16:creationId xmlns:a16="http://schemas.microsoft.com/office/drawing/2014/main" id="{926C0DCE-E31B-4D69-9F13-8557B5BBE644}"/>
                  </a:ext>
                </a:extLst>
              </p:cNvPr>
              <p:cNvSpPr/>
              <p:nvPr/>
            </p:nvSpPr>
            <p:spPr bwMode="auto">
              <a:xfrm>
                <a:off x="781334" y="2736460"/>
                <a:ext cx="793466" cy="572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Open</a:t>
                </a:r>
                <a:b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b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AI tools</a:t>
                </a:r>
              </a:p>
            </p:txBody>
          </p:sp>
        </p:grpSp>
        <p:grpSp>
          <p:nvGrpSpPr>
            <p:cNvPr id="17" name="Group 16"/>
            <p:cNvGrpSpPr/>
            <p:nvPr/>
          </p:nvGrpSpPr>
          <p:grpSpPr>
            <a:xfrm>
              <a:off x="2389256" y="2431640"/>
              <a:ext cx="1124712" cy="876908"/>
              <a:chOff x="1703456" y="2431640"/>
              <a:chExt cx="1124712" cy="876908"/>
            </a:xfrm>
          </p:grpSpPr>
          <p:grpSp>
            <p:nvGrpSpPr>
              <p:cNvPr id="293" name="Group 292">
                <a:extLst>
                  <a:ext uri="{FF2B5EF4-FFF2-40B4-BE49-F238E27FC236}">
                    <a16:creationId xmlns:a16="http://schemas.microsoft.com/office/drawing/2014/main" id="{7F368D8C-29BF-4466-87CA-EC69AE491D11}"/>
                  </a:ext>
                </a:extLst>
              </p:cNvPr>
              <p:cNvGrpSpPr/>
              <p:nvPr/>
            </p:nvGrpSpPr>
            <p:grpSpPr>
              <a:xfrm>
                <a:off x="2142965" y="2431640"/>
                <a:ext cx="249627" cy="290938"/>
                <a:chOff x="7643146" y="2995601"/>
                <a:chExt cx="270958" cy="269839"/>
              </a:xfrm>
            </p:grpSpPr>
            <p:sp>
              <p:nvSpPr>
                <p:cNvPr id="294" name="Freeform 78">
                  <a:extLst>
                    <a:ext uri="{FF2B5EF4-FFF2-40B4-BE49-F238E27FC236}">
                      <a16:creationId xmlns:a16="http://schemas.microsoft.com/office/drawing/2014/main" id="{B1D9ECD3-9A11-4750-B9D9-B54DB52D44B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5" name="Line 79">
                  <a:extLst>
                    <a:ext uri="{FF2B5EF4-FFF2-40B4-BE49-F238E27FC236}">
                      <a16:creationId xmlns:a16="http://schemas.microsoft.com/office/drawing/2014/main" id="{550B79F3-F82B-4520-8049-C93F75BA2F88}"/>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6" name="Line 80">
                  <a:extLst>
                    <a:ext uri="{FF2B5EF4-FFF2-40B4-BE49-F238E27FC236}">
                      <a16:creationId xmlns:a16="http://schemas.microsoft.com/office/drawing/2014/main" id="{A7BE0D76-9DEC-4058-B052-9F8FE9402C11}"/>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7" name="Line 81">
                  <a:extLst>
                    <a:ext uri="{FF2B5EF4-FFF2-40B4-BE49-F238E27FC236}">
                      <a16:creationId xmlns:a16="http://schemas.microsoft.com/office/drawing/2014/main" id="{2D00E5B7-6D30-41F0-A600-4841C9AA63A7}"/>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8" name="Line 82">
                  <a:extLst>
                    <a:ext uri="{FF2B5EF4-FFF2-40B4-BE49-F238E27FC236}">
                      <a16:creationId xmlns:a16="http://schemas.microsoft.com/office/drawing/2014/main" id="{E240CB72-D394-4195-A3A4-DE1975FB5AC8}"/>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9" name="Line 83">
                  <a:extLst>
                    <a:ext uri="{FF2B5EF4-FFF2-40B4-BE49-F238E27FC236}">
                      <a16:creationId xmlns:a16="http://schemas.microsoft.com/office/drawing/2014/main" id="{E92F2117-DB77-4277-A4D6-90D3E5527471}"/>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0" name="Line 84">
                  <a:extLst>
                    <a:ext uri="{FF2B5EF4-FFF2-40B4-BE49-F238E27FC236}">
                      <a16:creationId xmlns:a16="http://schemas.microsoft.com/office/drawing/2014/main" id="{49EB0A50-8D76-4986-8D82-42EF8A1CFA0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1" name="Line 85">
                  <a:extLst>
                    <a:ext uri="{FF2B5EF4-FFF2-40B4-BE49-F238E27FC236}">
                      <a16:creationId xmlns:a16="http://schemas.microsoft.com/office/drawing/2014/main" id="{07D0EA1F-EC63-4EC1-9858-F75572489E75}"/>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2" name="Line 86">
                  <a:extLst>
                    <a:ext uri="{FF2B5EF4-FFF2-40B4-BE49-F238E27FC236}">
                      <a16:creationId xmlns:a16="http://schemas.microsoft.com/office/drawing/2014/main" id="{43B6236D-FA5C-4D62-8073-8D332202DCE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3" name="Line 87">
                  <a:extLst>
                    <a:ext uri="{FF2B5EF4-FFF2-40B4-BE49-F238E27FC236}">
                      <a16:creationId xmlns:a16="http://schemas.microsoft.com/office/drawing/2014/main" id="{FE49845A-13B0-43B5-81B6-1A07F49CF290}"/>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4" name="Line 88">
                  <a:extLst>
                    <a:ext uri="{FF2B5EF4-FFF2-40B4-BE49-F238E27FC236}">
                      <a16:creationId xmlns:a16="http://schemas.microsoft.com/office/drawing/2014/main" id="{CF27E3C5-81B1-451B-BC8F-FE462AAA7F6E}"/>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5" name="Line 89">
                  <a:extLst>
                    <a:ext uri="{FF2B5EF4-FFF2-40B4-BE49-F238E27FC236}">
                      <a16:creationId xmlns:a16="http://schemas.microsoft.com/office/drawing/2014/main" id="{CB12A14D-956A-491B-B7BE-B9CA51865726}"/>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6" name="Line 90">
                  <a:extLst>
                    <a:ext uri="{FF2B5EF4-FFF2-40B4-BE49-F238E27FC236}">
                      <a16:creationId xmlns:a16="http://schemas.microsoft.com/office/drawing/2014/main" id="{8FFEBC2C-34FB-47E8-8CDD-0CDB1777C464}"/>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7" name="Line 91">
                  <a:extLst>
                    <a:ext uri="{FF2B5EF4-FFF2-40B4-BE49-F238E27FC236}">
                      <a16:creationId xmlns:a16="http://schemas.microsoft.com/office/drawing/2014/main" id="{1A1AA53A-A782-490C-A16C-9092BAB79711}"/>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8" name="Line 92">
                  <a:extLst>
                    <a:ext uri="{FF2B5EF4-FFF2-40B4-BE49-F238E27FC236}">
                      <a16:creationId xmlns:a16="http://schemas.microsoft.com/office/drawing/2014/main" id="{BA6D349D-8D57-45DE-BDF0-56CEED22443E}"/>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9" name="Line 93">
                  <a:extLst>
                    <a:ext uri="{FF2B5EF4-FFF2-40B4-BE49-F238E27FC236}">
                      <a16:creationId xmlns:a16="http://schemas.microsoft.com/office/drawing/2014/main" id="{39D70757-689B-48EC-AEAE-D893A7C2DF4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0" name="Line 94">
                  <a:extLst>
                    <a:ext uri="{FF2B5EF4-FFF2-40B4-BE49-F238E27FC236}">
                      <a16:creationId xmlns:a16="http://schemas.microsoft.com/office/drawing/2014/main" id="{F07568EB-3F8C-4F0F-A614-D5C883F4D80D}"/>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1" name="Line 95">
                  <a:extLst>
                    <a:ext uri="{FF2B5EF4-FFF2-40B4-BE49-F238E27FC236}">
                      <a16:creationId xmlns:a16="http://schemas.microsoft.com/office/drawing/2014/main" id="{11CA69A6-515F-4C28-AFBA-6A4D9F0039DD}"/>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2" name="Line 96">
                  <a:extLst>
                    <a:ext uri="{FF2B5EF4-FFF2-40B4-BE49-F238E27FC236}">
                      <a16:creationId xmlns:a16="http://schemas.microsoft.com/office/drawing/2014/main" id="{8FB6C0A9-7D0F-4F60-A7E3-145F706B55B4}"/>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3" name="Line 97">
                  <a:extLst>
                    <a:ext uri="{FF2B5EF4-FFF2-40B4-BE49-F238E27FC236}">
                      <a16:creationId xmlns:a16="http://schemas.microsoft.com/office/drawing/2014/main" id="{EE5A04F9-E231-4525-A8FC-DC1E69645A67}"/>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4" name="Line 98">
                  <a:extLst>
                    <a:ext uri="{FF2B5EF4-FFF2-40B4-BE49-F238E27FC236}">
                      <a16:creationId xmlns:a16="http://schemas.microsoft.com/office/drawing/2014/main" id="{54F8ACBB-920A-490F-A875-56219C587D89}"/>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D889F7AC-3F82-43EA-B2F8-8A377ECBC5CE}"/>
                  </a:ext>
                </a:extLst>
              </p:cNvPr>
              <p:cNvSpPr/>
              <p:nvPr/>
            </p:nvSpPr>
            <p:spPr bwMode="auto">
              <a:xfrm>
                <a:off x="1703456" y="2736460"/>
                <a:ext cx="1124712" cy="572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Powerful</a:t>
                </a:r>
                <a:b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b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Infrastructure</a:t>
                </a:r>
              </a:p>
            </p:txBody>
          </p:sp>
        </p:grpSp>
      </p:grpSp>
      <p:grpSp>
        <p:nvGrpSpPr>
          <p:cNvPr id="21" name="Group 20"/>
          <p:cNvGrpSpPr/>
          <p:nvPr/>
        </p:nvGrpSpPr>
        <p:grpSpPr>
          <a:xfrm>
            <a:off x="4284112" y="2574834"/>
            <a:ext cx="3609597" cy="902324"/>
            <a:chOff x="4309254" y="2371512"/>
            <a:chExt cx="3610109" cy="902452"/>
          </a:xfrm>
        </p:grpSpPr>
        <p:grpSp>
          <p:nvGrpSpPr>
            <p:cNvPr id="16" name="Group 15"/>
            <p:cNvGrpSpPr/>
            <p:nvPr/>
          </p:nvGrpSpPr>
          <p:grpSpPr>
            <a:xfrm>
              <a:off x="4309254" y="2408737"/>
              <a:ext cx="919163" cy="865227"/>
              <a:chOff x="4156854" y="2408737"/>
              <a:chExt cx="919163" cy="865227"/>
            </a:xfrm>
          </p:grpSpPr>
          <p:sp>
            <p:nvSpPr>
              <p:cNvPr id="39" name="Rectangle 38">
                <a:extLst>
                  <a:ext uri="{FF2B5EF4-FFF2-40B4-BE49-F238E27FC236}">
                    <a16:creationId xmlns:a16="http://schemas.microsoft.com/office/drawing/2014/main" id="{C470B9B4-D4C8-478B-9F71-57F820406BF7}"/>
                  </a:ext>
                </a:extLst>
              </p:cNvPr>
              <p:cNvSpPr/>
              <p:nvPr/>
            </p:nvSpPr>
            <p:spPr>
              <a:xfrm>
                <a:off x="4156854" y="2771044"/>
                <a:ext cx="919163" cy="502920"/>
              </a:xfrm>
              <a:prstGeom prst="rect">
                <a:avLst/>
              </a:prstGeom>
              <a:ln>
                <a:noFill/>
              </a:ln>
            </p:spPr>
            <p:txBody>
              <a:bodyPr wrap="square" lIns="45706" tIns="18282" rIns="45706" bIns="18282"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endParaRPr>
              </a:p>
            </p:txBody>
          </p:sp>
          <p:grpSp>
            <p:nvGrpSpPr>
              <p:cNvPr id="43" name="Group 42">
                <a:extLst>
                  <a:ext uri="{FF2B5EF4-FFF2-40B4-BE49-F238E27FC236}">
                    <a16:creationId xmlns:a16="http://schemas.microsoft.com/office/drawing/2014/main" id="{835B1C4B-8E70-4592-B3C1-3DF1AAF323E6}"/>
                  </a:ext>
                </a:extLst>
              </p:cNvPr>
              <p:cNvGrpSpPr/>
              <p:nvPr/>
            </p:nvGrpSpPr>
            <p:grpSpPr>
              <a:xfrm>
                <a:off x="4403477" y="2408737"/>
                <a:ext cx="425916" cy="336744"/>
                <a:chOff x="967154" y="1481462"/>
                <a:chExt cx="5331069" cy="4214950"/>
              </a:xfrm>
              <a:noFill/>
            </p:grpSpPr>
            <p:cxnSp>
              <p:nvCxnSpPr>
                <p:cNvPr id="44" name="Straight Connector 43">
                  <a:extLst>
                    <a:ext uri="{FF2B5EF4-FFF2-40B4-BE49-F238E27FC236}">
                      <a16:creationId xmlns:a16="http://schemas.microsoft.com/office/drawing/2014/main" id="{DFA9FE2F-85E1-4AC1-AAF4-021162A1F81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8AFC37C-CBC3-4208-9E3F-23815E02D37D}"/>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B319AE1-5A26-44A4-B7E9-B3E3614A6AB1}"/>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0746D91-38E6-40DE-843E-EEC0D38228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B92C85FC-F585-4AC2-9D55-B50885A80B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p:cNvGrpSpPr/>
            <p:nvPr/>
          </p:nvGrpSpPr>
          <p:grpSpPr>
            <a:xfrm>
              <a:off x="6235800" y="2434939"/>
              <a:ext cx="647600" cy="839025"/>
              <a:chOff x="6235800" y="2434939"/>
              <a:chExt cx="647600" cy="839025"/>
            </a:xfrm>
          </p:grpSpPr>
          <p:sp>
            <p:nvSpPr>
              <p:cNvPr id="41" name="Rectangle 40">
                <a:extLst>
                  <a:ext uri="{FF2B5EF4-FFF2-40B4-BE49-F238E27FC236}">
                    <a16:creationId xmlns:a16="http://schemas.microsoft.com/office/drawing/2014/main" id="{42DE7ED8-8F6C-42BA-AD24-0DB2CC14EC68}"/>
                  </a:ext>
                </a:extLst>
              </p:cNvPr>
              <p:cNvSpPr/>
              <p:nvPr/>
            </p:nvSpPr>
            <p:spPr>
              <a:xfrm>
                <a:off x="6235800" y="2771044"/>
                <a:ext cx="647600" cy="502920"/>
              </a:xfrm>
              <a:prstGeom prst="rect">
                <a:avLst/>
              </a:prstGeom>
              <a:ln>
                <a:noFill/>
              </a:ln>
            </p:spPr>
            <p:txBody>
              <a:bodyPr wrap="square" lIns="45706" tIns="18282" rIns="45706" bIns="18282"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endParaRPr>
              </a:p>
            </p:txBody>
          </p:sp>
          <p:sp>
            <p:nvSpPr>
              <p:cNvPr id="49" name="Freeform 128">
                <a:extLst>
                  <a:ext uri="{FF2B5EF4-FFF2-40B4-BE49-F238E27FC236}">
                    <a16:creationId xmlns:a16="http://schemas.microsoft.com/office/drawing/2014/main" id="{2255D44D-E95D-44B8-93EF-6D0DCA3EC049}"/>
                  </a:ext>
                </a:extLst>
              </p:cNvPr>
              <p:cNvSpPr>
                <a:spLocks noChangeAspect="1"/>
              </p:cNvSpPr>
              <p:nvPr/>
            </p:nvSpPr>
            <p:spPr bwMode="auto">
              <a:xfrm>
                <a:off x="6302239" y="2434939"/>
                <a:ext cx="514722" cy="2843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grpSp>
        <p:grpSp>
          <p:nvGrpSpPr>
            <p:cNvPr id="15" name="Group 14"/>
            <p:cNvGrpSpPr/>
            <p:nvPr/>
          </p:nvGrpSpPr>
          <p:grpSpPr>
            <a:xfrm>
              <a:off x="5407753" y="2458254"/>
              <a:ext cx="504422" cy="815710"/>
              <a:chOff x="5344253" y="2458254"/>
              <a:chExt cx="504422" cy="815710"/>
            </a:xfrm>
          </p:grpSpPr>
          <p:sp>
            <p:nvSpPr>
              <p:cNvPr id="40" name="Rectangle 39">
                <a:extLst>
                  <a:ext uri="{FF2B5EF4-FFF2-40B4-BE49-F238E27FC236}">
                    <a16:creationId xmlns:a16="http://schemas.microsoft.com/office/drawing/2014/main" id="{0FC2D8F4-3684-4637-8406-7D20D9D0EBF9}"/>
                  </a:ext>
                </a:extLst>
              </p:cNvPr>
              <p:cNvSpPr/>
              <p:nvPr/>
            </p:nvSpPr>
            <p:spPr>
              <a:xfrm>
                <a:off x="5344253" y="2771044"/>
                <a:ext cx="504422" cy="502920"/>
              </a:xfrm>
              <a:prstGeom prst="rect">
                <a:avLst/>
              </a:prstGeom>
              <a:ln>
                <a:noFill/>
              </a:ln>
            </p:spPr>
            <p:txBody>
              <a:bodyPr wrap="square" lIns="45706" tIns="18282" rIns="45706" bIns="18282"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endParaRPr>
              </a:p>
            </p:txBody>
          </p:sp>
          <p:grpSp>
            <p:nvGrpSpPr>
              <p:cNvPr id="72" name="Group 71">
                <a:extLst>
                  <a:ext uri="{FF2B5EF4-FFF2-40B4-BE49-F238E27FC236}">
                    <a16:creationId xmlns:a16="http://schemas.microsoft.com/office/drawing/2014/main" id="{85646CDF-E484-42C4-BB1D-BF08FC0625CB}"/>
                  </a:ext>
                </a:extLst>
              </p:cNvPr>
              <p:cNvGrpSpPr/>
              <p:nvPr/>
            </p:nvGrpSpPr>
            <p:grpSpPr>
              <a:xfrm>
                <a:off x="5476986" y="2458254"/>
                <a:ext cx="238956" cy="237710"/>
                <a:chOff x="5668872" y="5528948"/>
                <a:chExt cx="194570" cy="193556"/>
              </a:xfrm>
              <a:noFill/>
            </p:grpSpPr>
            <p:grpSp>
              <p:nvGrpSpPr>
                <p:cNvPr id="73" name="Group 72">
                  <a:extLst>
                    <a:ext uri="{FF2B5EF4-FFF2-40B4-BE49-F238E27FC236}">
                      <a16:creationId xmlns:a16="http://schemas.microsoft.com/office/drawing/2014/main" id="{3BC4D857-97A6-4996-BDA4-ABC8E74C829F}"/>
                    </a:ext>
                  </a:extLst>
                </p:cNvPr>
                <p:cNvGrpSpPr/>
                <p:nvPr/>
              </p:nvGrpSpPr>
              <p:grpSpPr>
                <a:xfrm flipH="1">
                  <a:off x="5668872" y="5528948"/>
                  <a:ext cx="186983" cy="188103"/>
                  <a:chOff x="7855882" y="2876917"/>
                  <a:chExt cx="186983" cy="188103"/>
                </a:xfrm>
                <a:grpFill/>
              </p:grpSpPr>
              <p:sp>
                <p:nvSpPr>
                  <p:cNvPr id="75" name="Freeform 99">
                    <a:extLst>
                      <a:ext uri="{FF2B5EF4-FFF2-40B4-BE49-F238E27FC236}">
                        <a16:creationId xmlns:a16="http://schemas.microsoft.com/office/drawing/2014/main" id="{F2BAF3B3-8756-4044-984D-9DCADF079DD2}"/>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Freeform 100">
                    <a:extLst>
                      <a:ext uri="{FF2B5EF4-FFF2-40B4-BE49-F238E27FC236}">
                        <a16:creationId xmlns:a16="http://schemas.microsoft.com/office/drawing/2014/main" id="{59C127A4-5169-4D71-8035-3044A163FE2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Freeform 101">
                    <a:extLst>
                      <a:ext uri="{FF2B5EF4-FFF2-40B4-BE49-F238E27FC236}">
                        <a16:creationId xmlns:a16="http://schemas.microsoft.com/office/drawing/2014/main" id="{D8B884F7-15BD-44DA-BDB9-EFEFA22CC6D2}"/>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tx2"/>
                    </a:solidFill>
                    <a:prstDash val="solid"/>
                    <a:miter lim="800000"/>
                    <a:headEnd/>
                    <a:tailEnd/>
                  </a:ln>
                  <a:extLst/>
                </p:spPr>
                <p:txBody>
                  <a:bodyPr vert="horz" wrap="square" lIns="72401" tIns="36201" rIns="72401" bIns="3620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74" name="Oval 73">
                  <a:extLst>
                    <a:ext uri="{FF2B5EF4-FFF2-40B4-BE49-F238E27FC236}">
                      <a16:creationId xmlns:a16="http://schemas.microsoft.com/office/drawing/2014/main" id="{1D66B77C-F6D5-455F-990C-F9C2C63A74D5}"/>
                    </a:ext>
                  </a:extLst>
                </p:cNvPr>
                <p:cNvSpPr/>
                <p:nvPr/>
              </p:nvSpPr>
              <p:spPr bwMode="auto">
                <a:xfrm>
                  <a:off x="5806583" y="5665645"/>
                  <a:ext cx="56859" cy="56859"/>
                </a:xfrm>
                <a:prstGeom prst="ellipse">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p:cNvGrpSpPr/>
            <p:nvPr/>
          </p:nvGrpSpPr>
          <p:grpSpPr>
            <a:xfrm>
              <a:off x="7033987" y="2371512"/>
              <a:ext cx="885376" cy="902452"/>
              <a:chOff x="7033987" y="2371512"/>
              <a:chExt cx="885376" cy="902452"/>
            </a:xfrm>
          </p:grpSpPr>
          <p:grpSp>
            <p:nvGrpSpPr>
              <p:cNvPr id="85" name="Group 84">
                <a:extLst>
                  <a:ext uri="{FF2B5EF4-FFF2-40B4-BE49-F238E27FC236}">
                    <a16:creationId xmlns:a16="http://schemas.microsoft.com/office/drawing/2014/main" id="{2F632E14-894E-44C6-8119-A895FB0B1B7B}"/>
                  </a:ext>
                </a:extLst>
              </p:cNvPr>
              <p:cNvGrpSpPr/>
              <p:nvPr/>
            </p:nvGrpSpPr>
            <p:grpSpPr>
              <a:xfrm>
                <a:off x="7257992" y="2371512"/>
                <a:ext cx="437366" cy="411195"/>
                <a:chOff x="5428591" y="5871845"/>
                <a:chExt cx="1359230" cy="1300810"/>
              </a:xfrm>
            </p:grpSpPr>
            <p:cxnSp>
              <p:nvCxnSpPr>
                <p:cNvPr id="86" name="Straight Connector 85">
                  <a:extLst>
                    <a:ext uri="{FF2B5EF4-FFF2-40B4-BE49-F238E27FC236}">
                      <a16:creationId xmlns:a16="http://schemas.microsoft.com/office/drawing/2014/main" id="{55485471-9CFA-4DB3-8BB1-3112C0B79085}"/>
                    </a:ext>
                  </a:extLst>
                </p:cNvPr>
                <p:cNvCxnSpPr>
                  <a:cxnSpLocks/>
                </p:cNvCxnSpPr>
                <p:nvPr/>
              </p:nvCxnSpPr>
              <p:spPr>
                <a:xfrm flipV="1">
                  <a:off x="6057900" y="6623850"/>
                  <a:ext cx="64441" cy="30527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E7806C-EC7E-4480-B7E7-81B208B4C195}"/>
                    </a:ext>
                  </a:extLst>
                </p:cNvPr>
                <p:cNvCxnSpPr>
                  <a:cxnSpLocks/>
                </p:cNvCxnSpPr>
                <p:nvPr/>
              </p:nvCxnSpPr>
              <p:spPr>
                <a:xfrm flipH="1" flipV="1">
                  <a:off x="6172927" y="6610058"/>
                  <a:ext cx="293913" cy="43590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C9F957C-1CEE-43B4-A630-9C9F74F447F2}"/>
                    </a:ext>
                  </a:extLst>
                </p:cNvPr>
                <p:cNvCxnSpPr>
                  <a:cxnSpLocks/>
                </p:cNvCxnSpPr>
                <p:nvPr/>
              </p:nvCxnSpPr>
              <p:spPr>
                <a:xfrm flipH="1" flipV="1">
                  <a:off x="6187440" y="6596380"/>
                  <a:ext cx="266700" cy="1905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E56C7D-7789-434B-93AD-0C58AD6F5602}"/>
                    </a:ext>
                  </a:extLst>
                </p:cNvPr>
                <p:cNvCxnSpPr>
                  <a:cxnSpLocks/>
                </p:cNvCxnSpPr>
                <p:nvPr/>
              </p:nvCxnSpPr>
              <p:spPr>
                <a:xfrm flipH="1">
                  <a:off x="6205220" y="6555740"/>
                  <a:ext cx="436881" cy="254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F81C98-52B9-4A9F-97E0-74359F05D0A0}"/>
                    </a:ext>
                  </a:extLst>
                </p:cNvPr>
                <p:cNvCxnSpPr>
                  <a:cxnSpLocks/>
                </p:cNvCxnSpPr>
                <p:nvPr/>
              </p:nvCxnSpPr>
              <p:spPr>
                <a:xfrm flipH="1">
                  <a:off x="6190943" y="6263640"/>
                  <a:ext cx="258117" cy="24159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E412162-37F3-41C6-B83D-0CF259BDAF47}"/>
                    </a:ext>
                  </a:extLst>
                </p:cNvPr>
                <p:cNvCxnSpPr>
                  <a:cxnSpLocks/>
                </p:cNvCxnSpPr>
                <p:nvPr/>
              </p:nvCxnSpPr>
              <p:spPr>
                <a:xfrm flipH="1">
                  <a:off x="5737860" y="6596380"/>
                  <a:ext cx="354025" cy="42926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FE94D0A-3699-4506-9680-C4D8CE6CA858}"/>
                    </a:ext>
                  </a:extLst>
                </p:cNvPr>
                <p:cNvCxnSpPr>
                  <a:cxnSpLocks/>
                </p:cNvCxnSpPr>
                <p:nvPr/>
              </p:nvCxnSpPr>
              <p:spPr>
                <a:xfrm flipH="1">
                  <a:off x="5798821" y="6588760"/>
                  <a:ext cx="274319" cy="1574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FC4544-324B-43C1-8785-C7783112682E}"/>
                    </a:ext>
                  </a:extLst>
                </p:cNvPr>
                <p:cNvCxnSpPr>
                  <a:cxnSpLocks/>
                </p:cNvCxnSpPr>
                <p:nvPr/>
              </p:nvCxnSpPr>
              <p:spPr>
                <a:xfrm flipH="1" flipV="1">
                  <a:off x="5570220" y="6406515"/>
                  <a:ext cx="489585" cy="131445"/>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068686-3BC4-4413-9A87-B568AB6A1D15}"/>
                    </a:ext>
                  </a:extLst>
                </p:cNvPr>
                <p:cNvCxnSpPr>
                  <a:cxnSpLocks/>
                </p:cNvCxnSpPr>
                <p:nvPr/>
              </p:nvCxnSpPr>
              <p:spPr>
                <a:xfrm flipH="1" flipV="1">
                  <a:off x="5785485" y="6122670"/>
                  <a:ext cx="297180" cy="3733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ADDC3BA-F02F-4E48-9749-7C23BEB4D629}"/>
                    </a:ext>
                  </a:extLst>
                </p:cNvPr>
                <p:cNvCxnSpPr>
                  <a:cxnSpLocks/>
                </p:cNvCxnSpPr>
                <p:nvPr/>
              </p:nvCxnSpPr>
              <p:spPr>
                <a:xfrm flipH="1" flipV="1">
                  <a:off x="6042660" y="6141720"/>
                  <a:ext cx="75401" cy="339408"/>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209247F-43E0-40D5-9BE3-E28653B09D24}"/>
                    </a:ext>
                  </a:extLst>
                </p:cNvPr>
                <p:cNvCxnSpPr>
                  <a:cxnSpLocks/>
                </p:cNvCxnSpPr>
                <p:nvPr/>
              </p:nvCxnSpPr>
              <p:spPr>
                <a:xfrm flipV="1">
                  <a:off x="6162040" y="6012180"/>
                  <a:ext cx="187960" cy="4699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E20E753-5D04-4325-8E19-8146110BC482}"/>
                    </a:ext>
                  </a:extLst>
                </p:cNvPr>
                <p:cNvSpPr/>
                <p:nvPr/>
              </p:nvSpPr>
              <p:spPr bwMode="auto">
                <a:xfrm>
                  <a:off x="606359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FCAE777-57ED-494A-8156-1201585F27F5}"/>
                    </a:ext>
                  </a:extLst>
                </p:cNvPr>
                <p:cNvSpPr/>
                <p:nvPr/>
              </p:nvSpPr>
              <p:spPr bwMode="auto">
                <a:xfrm>
                  <a:off x="664525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4A1319F1-996B-4435-ABC8-361299A6A981}"/>
                    </a:ext>
                  </a:extLst>
                </p:cNvPr>
                <p:cNvSpPr/>
                <p:nvPr/>
              </p:nvSpPr>
              <p:spPr bwMode="auto">
                <a:xfrm>
                  <a:off x="6431891" y="675576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2A0B228-5B92-48DF-BB6A-12E687CC152E}"/>
                    </a:ext>
                  </a:extLst>
                </p:cNvPr>
                <p:cNvSpPr/>
                <p:nvPr/>
              </p:nvSpPr>
              <p:spPr bwMode="auto">
                <a:xfrm>
                  <a:off x="6431891" y="70300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44E82E9D-EE54-4BEC-BD18-DD094459E912}"/>
                    </a:ext>
                  </a:extLst>
                </p:cNvPr>
                <p:cNvSpPr/>
                <p:nvPr/>
              </p:nvSpPr>
              <p:spPr bwMode="auto">
                <a:xfrm>
                  <a:off x="6431891" y="614362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128663E-CF22-45B0-BFBD-5A1D758D8CA9}"/>
                    </a:ext>
                  </a:extLst>
                </p:cNvPr>
                <p:cNvSpPr/>
                <p:nvPr/>
              </p:nvSpPr>
              <p:spPr bwMode="auto">
                <a:xfrm>
                  <a:off x="6304891" y="587184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A07E04B3-402D-43DD-B1D3-BADCBFAEE4AA}"/>
                    </a:ext>
                  </a:extLst>
                </p:cNvPr>
                <p:cNvSpPr/>
                <p:nvPr/>
              </p:nvSpPr>
              <p:spPr bwMode="auto">
                <a:xfrm>
                  <a:off x="595437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D8E9536B-B39D-45EF-894D-D6DCC088A9F6}"/>
                    </a:ext>
                  </a:extLst>
                </p:cNvPr>
                <p:cNvSpPr/>
                <p:nvPr/>
              </p:nvSpPr>
              <p:spPr bwMode="auto">
                <a:xfrm>
                  <a:off x="566735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D49BF9F7-FA19-4863-AC9A-936A08736099}"/>
                    </a:ext>
                  </a:extLst>
                </p:cNvPr>
                <p:cNvSpPr/>
                <p:nvPr/>
              </p:nvSpPr>
              <p:spPr bwMode="auto">
                <a:xfrm>
                  <a:off x="5428591" y="63188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A34ACD85-F9D3-4EB1-9F34-436120446765}"/>
                    </a:ext>
                  </a:extLst>
                </p:cNvPr>
                <p:cNvSpPr/>
                <p:nvPr/>
              </p:nvSpPr>
              <p:spPr bwMode="auto">
                <a:xfrm>
                  <a:off x="5667351" y="67100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F94CF594-78C3-4C62-93D0-7FF950DBE4D1}"/>
                    </a:ext>
                  </a:extLst>
                </p:cNvPr>
                <p:cNvSpPr/>
                <p:nvPr/>
              </p:nvSpPr>
              <p:spPr bwMode="auto">
                <a:xfrm>
                  <a:off x="5619091" y="70021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7FF0A25C-4DE3-4FDE-9CA8-D1E5D8E22445}"/>
                    </a:ext>
                  </a:extLst>
                </p:cNvPr>
                <p:cNvSpPr/>
                <p:nvPr/>
              </p:nvSpPr>
              <p:spPr bwMode="auto">
                <a:xfrm>
                  <a:off x="5974691" y="692087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Rectangle 108">
                <a:extLst>
                  <a:ext uri="{FF2B5EF4-FFF2-40B4-BE49-F238E27FC236}">
                    <a16:creationId xmlns:a16="http://schemas.microsoft.com/office/drawing/2014/main" id="{5F594B2B-C2FF-45B7-B2E9-C12B3485ACE7}"/>
                  </a:ext>
                </a:extLst>
              </p:cNvPr>
              <p:cNvSpPr/>
              <p:nvPr/>
            </p:nvSpPr>
            <p:spPr>
              <a:xfrm>
                <a:off x="7033987" y="2771044"/>
                <a:ext cx="885376" cy="502920"/>
              </a:xfrm>
              <a:prstGeom prst="rect">
                <a:avLst/>
              </a:prstGeom>
              <a:ln>
                <a:noFill/>
              </a:ln>
            </p:spPr>
            <p:txBody>
              <a:bodyPr wrap="square" lIns="45706" tIns="18282" rIns="45706" bIns="18282"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177D7"/>
                    </a:solidFill>
                    <a:effectLst/>
                    <a:uLnTx/>
                    <a:uFillTx/>
                    <a:latin typeface="Segoe UI Semilight" charset="0"/>
                    <a:ea typeface="Segoe UI Semilight" charset="0"/>
                    <a:cs typeface="Segoe UI Semilight" charset="0"/>
                  </a:rPr>
                  <a:t>AI Built-in</a:t>
                </a:r>
              </a:p>
            </p:txBody>
          </p:sp>
        </p:grpSp>
      </p:grpSp>
      <p:grpSp>
        <p:nvGrpSpPr>
          <p:cNvPr id="22" name="Group 21"/>
          <p:cNvGrpSpPr/>
          <p:nvPr/>
        </p:nvGrpSpPr>
        <p:grpSpPr>
          <a:xfrm>
            <a:off x="8518369" y="2601927"/>
            <a:ext cx="2912437" cy="980429"/>
            <a:chOff x="8606051" y="2398609"/>
            <a:chExt cx="2912850" cy="980568"/>
          </a:xfrm>
        </p:grpSpPr>
        <p:grpSp>
          <p:nvGrpSpPr>
            <p:cNvPr id="10" name="Group 9"/>
            <p:cNvGrpSpPr/>
            <p:nvPr/>
          </p:nvGrpSpPr>
          <p:grpSpPr>
            <a:xfrm>
              <a:off x="10547225" y="2398609"/>
              <a:ext cx="971676" cy="980568"/>
              <a:chOff x="11372725" y="2398609"/>
              <a:chExt cx="971676" cy="980568"/>
            </a:xfrm>
          </p:grpSpPr>
          <p:sp>
            <p:nvSpPr>
              <p:cNvPr id="315" name="globe_4">
                <a:extLst>
                  <a:ext uri="{FF2B5EF4-FFF2-40B4-BE49-F238E27FC236}">
                    <a16:creationId xmlns:a16="http://schemas.microsoft.com/office/drawing/2014/main" id="{F6491CA7-E4C7-4401-8317-2B2F723A75B4}"/>
                  </a:ext>
                </a:extLst>
              </p:cNvPr>
              <p:cNvSpPr>
                <a:spLocks noChangeAspect="1" noEditPoints="1"/>
              </p:cNvSpPr>
              <p:nvPr/>
            </p:nvSpPr>
            <p:spPr bwMode="auto">
              <a:xfrm>
                <a:off x="11682277" y="2398609"/>
                <a:ext cx="352573" cy="35700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37A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Rectangle 315">
                <a:extLst>
                  <a:ext uri="{FF2B5EF4-FFF2-40B4-BE49-F238E27FC236}">
                    <a16:creationId xmlns:a16="http://schemas.microsoft.com/office/drawing/2014/main" id="{FD30EA0A-AE40-462E-BB8B-6E04B99584EF}"/>
                  </a:ext>
                </a:extLst>
              </p:cNvPr>
              <p:cNvSpPr/>
              <p:nvPr/>
            </p:nvSpPr>
            <p:spPr bwMode="auto">
              <a:xfrm>
                <a:off x="11372725" y="2665832"/>
                <a:ext cx="971676" cy="7133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Over 650,000 </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Partners</a:t>
                </a:r>
              </a:p>
            </p:txBody>
          </p:sp>
        </p:grpSp>
        <p:grpSp>
          <p:nvGrpSpPr>
            <p:cNvPr id="12" name="Group 11"/>
            <p:cNvGrpSpPr/>
            <p:nvPr/>
          </p:nvGrpSpPr>
          <p:grpSpPr>
            <a:xfrm>
              <a:off x="8606051" y="2404174"/>
              <a:ext cx="944349" cy="975003"/>
              <a:chOff x="9266451" y="2404174"/>
              <a:chExt cx="944349" cy="975003"/>
            </a:xfrm>
          </p:grpSpPr>
          <p:sp>
            <p:nvSpPr>
              <p:cNvPr id="353" name="Rectangle 352">
                <a:extLst>
                  <a:ext uri="{FF2B5EF4-FFF2-40B4-BE49-F238E27FC236}">
                    <a16:creationId xmlns:a16="http://schemas.microsoft.com/office/drawing/2014/main" id="{2FE26061-BA9F-4948-9A94-DB278ACABAA8}"/>
                  </a:ext>
                </a:extLst>
              </p:cNvPr>
              <p:cNvSpPr/>
              <p:nvPr/>
            </p:nvSpPr>
            <p:spPr bwMode="auto">
              <a:xfrm>
                <a:off x="9266451" y="2665832"/>
                <a:ext cx="944349" cy="7133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The Trusted Cloud</a:t>
                </a:r>
              </a:p>
            </p:txBody>
          </p:sp>
          <p:sp>
            <p:nvSpPr>
              <p:cNvPr id="38" name="Freeform 271">
                <a:extLst>
                  <a:ext uri="{FF2B5EF4-FFF2-40B4-BE49-F238E27FC236}">
                    <a16:creationId xmlns:a16="http://schemas.microsoft.com/office/drawing/2014/main" id="{36972E3E-3A24-4FED-B233-16291AE1CDA4}"/>
                  </a:ext>
                </a:extLst>
              </p:cNvPr>
              <p:cNvSpPr>
                <a:spLocks noChangeAspect="1"/>
              </p:cNvSpPr>
              <p:nvPr/>
            </p:nvSpPr>
            <p:spPr bwMode="black">
              <a:xfrm>
                <a:off x="9586325" y="2404174"/>
                <a:ext cx="304601" cy="345870"/>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19" tIns="74416" rIns="93019" bIns="74416" numCol="1" spcCol="0" rtlCol="0" fromWordArt="0" anchor="t" anchorCtr="0" forceAA="0" compatLnSpc="1">
                <a:prstTxWarp prst="textNoShape">
                  <a:avLst/>
                </a:prstTxWarp>
                <a:noAutofit/>
              </a:bodyPr>
              <a:lstStyle/>
              <a:p>
                <a:pPr marL="0" marR="0" lvl="0" indent="0" algn="ctr" defTabSz="474209" rtl="0" eaLnBrk="1" fontAlgn="base" latinLnBrk="0" hangingPunct="1">
                  <a:lnSpc>
                    <a:spcPct val="90000"/>
                  </a:lnSpc>
                  <a:spcBef>
                    <a:spcPct val="0"/>
                  </a:spcBef>
                  <a:spcAft>
                    <a:spcPct val="0"/>
                  </a:spcAft>
                  <a:buClrTx/>
                  <a:buSzTx/>
                  <a:buFontTx/>
                  <a:buNone/>
                  <a:tabLst/>
                  <a:defRPr/>
                </a:pPr>
                <a:endParaRPr kumimoji="0" lang="en-US" sz="1219"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1" name="Group 10"/>
            <p:cNvGrpSpPr/>
            <p:nvPr/>
          </p:nvGrpSpPr>
          <p:grpSpPr>
            <a:xfrm>
              <a:off x="9609043" y="2403874"/>
              <a:ext cx="893858" cy="975303"/>
              <a:chOff x="10434543" y="2403874"/>
              <a:chExt cx="893858" cy="975303"/>
            </a:xfrm>
          </p:grpSpPr>
          <p:sp>
            <p:nvSpPr>
              <p:cNvPr id="83" name="Rectangle 82">
                <a:extLst>
                  <a:ext uri="{FF2B5EF4-FFF2-40B4-BE49-F238E27FC236}">
                    <a16:creationId xmlns:a16="http://schemas.microsoft.com/office/drawing/2014/main" id="{5931CF24-E0C4-47AE-A218-FBB6725641D8}"/>
                  </a:ext>
                </a:extLst>
              </p:cNvPr>
              <p:cNvSpPr/>
              <p:nvPr/>
            </p:nvSpPr>
            <p:spPr bwMode="auto">
              <a:xfrm>
                <a:off x="10434543" y="2665832"/>
                <a:ext cx="893858" cy="7133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AI</a:t>
                </a:r>
                <a:b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br>
                <a:r>
                  <a:rPr kumimoji="0" lang="en-US" sz="1000" b="0" i="0" u="none" strike="noStrike" kern="1200" cap="none" spc="0" normalizeH="0" baseline="0" noProof="0">
                    <a:ln>
                      <a:noFill/>
                    </a:ln>
                    <a:solidFill>
                      <a:srgbClr val="0177D7"/>
                    </a:solidFill>
                    <a:effectLst/>
                    <a:uLnTx/>
                    <a:uFillTx/>
                    <a:latin typeface="Segoe UI Semilight" panose="020B0402040204020203" pitchFamily="34" charset="0"/>
                    <a:ea typeface="+mn-ea"/>
                    <a:cs typeface="Segoe UI Semilight" panose="020B0402040204020203" pitchFamily="34" charset="0"/>
                  </a:rPr>
                  <a:t>Business Solutions</a:t>
                </a:r>
              </a:p>
            </p:txBody>
          </p:sp>
          <p:grpSp>
            <p:nvGrpSpPr>
              <p:cNvPr id="84" name="Group 83">
                <a:extLst>
                  <a:ext uri="{FF2B5EF4-FFF2-40B4-BE49-F238E27FC236}">
                    <a16:creationId xmlns:a16="http://schemas.microsoft.com/office/drawing/2014/main" id="{D9AA18EE-46F2-46E3-BABD-5789123DE07E}"/>
                  </a:ext>
                </a:extLst>
              </p:cNvPr>
              <p:cNvGrpSpPr/>
              <p:nvPr/>
            </p:nvGrpSpPr>
            <p:grpSpPr>
              <a:xfrm>
                <a:off x="10615857" y="2403874"/>
                <a:ext cx="531230" cy="346471"/>
                <a:chOff x="1760111" y="-790754"/>
                <a:chExt cx="8156776" cy="4812936"/>
              </a:xfrm>
            </p:grpSpPr>
            <p:sp useBgFill="1">
              <p:nvSpPr>
                <p:cNvPr id="112" name="Freeform 50">
                  <a:extLst>
                    <a:ext uri="{FF2B5EF4-FFF2-40B4-BE49-F238E27FC236}">
                      <a16:creationId xmlns:a16="http://schemas.microsoft.com/office/drawing/2014/main" id="{0D765A83-1E82-4F9C-AA59-A49344D00C6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2">
                  <a:extLst>
                    <a:ext uri="{FF2B5EF4-FFF2-40B4-BE49-F238E27FC236}">
                      <a16:creationId xmlns:a16="http://schemas.microsoft.com/office/drawing/2014/main" id="{1CDD39D6-B125-4395-BF24-D24BB52A121A}"/>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Line 54">
                  <a:extLst>
                    <a:ext uri="{FF2B5EF4-FFF2-40B4-BE49-F238E27FC236}">
                      <a16:creationId xmlns:a16="http://schemas.microsoft.com/office/drawing/2014/main" id="{6691A77F-479C-44AC-BD10-8256EFB94638}"/>
                    </a:ext>
                  </a:extLst>
                </p:cNvPr>
                <p:cNvSpPr>
                  <a:spLocks noChangeShapeType="1"/>
                </p:cNvSpPr>
                <p:nvPr/>
              </p:nvSpPr>
              <p:spPr bwMode="auto">
                <a:xfrm flipH="1">
                  <a:off x="6386668" y="2163884"/>
                  <a:ext cx="2094017"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Line 55">
                  <a:extLst>
                    <a:ext uri="{FF2B5EF4-FFF2-40B4-BE49-F238E27FC236}">
                      <a16:creationId xmlns:a16="http://schemas.microsoft.com/office/drawing/2014/main" id="{3ACB78D1-5E1E-4311-81D2-EC9EDA97B740}"/>
                    </a:ext>
                  </a:extLst>
                </p:cNvPr>
                <p:cNvSpPr>
                  <a:spLocks noChangeShapeType="1"/>
                </p:cNvSpPr>
                <p:nvPr/>
              </p:nvSpPr>
              <p:spPr bwMode="auto">
                <a:xfrm flipH="1">
                  <a:off x="7515902" y="2607901"/>
                  <a:ext cx="964783"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Line 56">
                  <a:extLst>
                    <a:ext uri="{FF2B5EF4-FFF2-40B4-BE49-F238E27FC236}">
                      <a16:creationId xmlns:a16="http://schemas.microsoft.com/office/drawing/2014/main" id="{512AE5F3-BCC4-4AA3-A148-9AE1D985834B}"/>
                    </a:ext>
                  </a:extLst>
                </p:cNvPr>
                <p:cNvSpPr>
                  <a:spLocks noChangeShapeType="1"/>
                </p:cNvSpPr>
                <p:nvPr/>
              </p:nvSpPr>
              <p:spPr bwMode="auto">
                <a:xfrm flipH="1">
                  <a:off x="6386668" y="1719865"/>
                  <a:ext cx="2094017"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57">
                  <a:extLst>
                    <a:ext uri="{FF2B5EF4-FFF2-40B4-BE49-F238E27FC236}">
                      <a16:creationId xmlns:a16="http://schemas.microsoft.com/office/drawing/2014/main" id="{D0F3C468-8EAC-4055-9FA0-79D1616583F3}"/>
                    </a:ext>
                  </a:extLst>
                </p:cNvPr>
                <p:cNvSpPr>
                  <a:spLocks noChangeArrowheads="1"/>
                </p:cNvSpPr>
                <p:nvPr/>
              </p:nvSpPr>
              <p:spPr bwMode="auto">
                <a:xfrm>
                  <a:off x="6836174" y="535814"/>
                  <a:ext cx="668762" cy="668772"/>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Freeform 58">
                  <a:extLst>
                    <a:ext uri="{FF2B5EF4-FFF2-40B4-BE49-F238E27FC236}">
                      <a16:creationId xmlns:a16="http://schemas.microsoft.com/office/drawing/2014/main" id="{AB1F2B84-5996-44AA-A2F7-059B61FCA6BF}"/>
                    </a:ext>
                  </a:extLst>
                </p:cNvPr>
                <p:cNvSpPr>
                  <a:spLocks noChangeArrowheads="1"/>
                </p:cNvSpPr>
                <p:nvPr/>
              </p:nvSpPr>
              <p:spPr bwMode="auto">
                <a:xfrm>
                  <a:off x="4610594" y="1094953"/>
                  <a:ext cx="668773" cy="668762"/>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Freeform 59">
                  <a:extLst>
                    <a:ext uri="{FF2B5EF4-FFF2-40B4-BE49-F238E27FC236}">
                      <a16:creationId xmlns:a16="http://schemas.microsoft.com/office/drawing/2014/main" id="{3CE0D760-9460-437D-98F3-78F956F2063C}"/>
                    </a:ext>
                  </a:extLst>
                </p:cNvPr>
                <p:cNvSpPr>
                  <a:spLocks noChangeArrowheads="1"/>
                </p:cNvSpPr>
                <p:nvPr/>
              </p:nvSpPr>
              <p:spPr bwMode="auto">
                <a:xfrm>
                  <a:off x="3492326" y="-23314"/>
                  <a:ext cx="668773" cy="668762"/>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Freeform 60">
                  <a:extLst>
                    <a:ext uri="{FF2B5EF4-FFF2-40B4-BE49-F238E27FC236}">
                      <a16:creationId xmlns:a16="http://schemas.microsoft.com/office/drawing/2014/main" id="{D2C019E5-F61B-4415-A01A-E3AD9F16D0EC}"/>
                    </a:ext>
                  </a:extLst>
                </p:cNvPr>
                <p:cNvSpPr>
                  <a:spLocks noChangeArrowheads="1"/>
                </p:cNvSpPr>
                <p:nvPr/>
              </p:nvSpPr>
              <p:spPr bwMode="auto">
                <a:xfrm>
                  <a:off x="6057770" y="-242581"/>
                  <a:ext cx="668773" cy="668762"/>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Freeform 61">
                  <a:extLst>
                    <a:ext uri="{FF2B5EF4-FFF2-40B4-BE49-F238E27FC236}">
                      <a16:creationId xmlns:a16="http://schemas.microsoft.com/office/drawing/2014/main" id="{3A24A438-E437-4BCD-9916-7B271A99A8C9}"/>
                    </a:ext>
                  </a:extLst>
                </p:cNvPr>
                <p:cNvSpPr>
                  <a:spLocks noChangeArrowheads="1"/>
                </p:cNvSpPr>
                <p:nvPr/>
              </p:nvSpPr>
              <p:spPr bwMode="auto">
                <a:xfrm>
                  <a:off x="7625535" y="-242581"/>
                  <a:ext cx="668762" cy="668762"/>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Line 62">
                  <a:extLst>
                    <a:ext uri="{FF2B5EF4-FFF2-40B4-BE49-F238E27FC236}">
                      <a16:creationId xmlns:a16="http://schemas.microsoft.com/office/drawing/2014/main" id="{E007EA98-B87B-4B7B-818A-A0151FC268C2}"/>
                    </a:ext>
                  </a:extLst>
                </p:cNvPr>
                <p:cNvSpPr>
                  <a:spLocks noChangeShapeType="1"/>
                </p:cNvSpPr>
                <p:nvPr/>
              </p:nvSpPr>
              <p:spPr bwMode="auto">
                <a:xfrm flipV="1">
                  <a:off x="7461085" y="360401"/>
                  <a:ext cx="317943" cy="339872"/>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3" name="Line 63">
                  <a:extLst>
                    <a:ext uri="{FF2B5EF4-FFF2-40B4-BE49-F238E27FC236}">
                      <a16:creationId xmlns:a16="http://schemas.microsoft.com/office/drawing/2014/main" id="{1E9DCCDD-06B3-47E5-A8DB-4F6AFB46A1DA}"/>
                    </a:ext>
                  </a:extLst>
                </p:cNvPr>
                <p:cNvSpPr>
                  <a:spLocks noChangeShapeType="1"/>
                </p:cNvSpPr>
                <p:nvPr/>
              </p:nvSpPr>
              <p:spPr bwMode="auto">
                <a:xfrm>
                  <a:off x="6573048" y="371367"/>
                  <a:ext cx="317935" cy="317935"/>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4" name="Line 64">
                  <a:extLst>
                    <a:ext uri="{FF2B5EF4-FFF2-40B4-BE49-F238E27FC236}">
                      <a16:creationId xmlns:a16="http://schemas.microsoft.com/office/drawing/2014/main" id="{0C2FF3D7-DBD9-4415-A854-12614E021146}"/>
                    </a:ext>
                  </a:extLst>
                </p:cNvPr>
                <p:cNvSpPr>
                  <a:spLocks noChangeShapeType="1"/>
                </p:cNvSpPr>
                <p:nvPr/>
              </p:nvSpPr>
              <p:spPr bwMode="auto">
                <a:xfrm flipV="1">
                  <a:off x="5235510" y="360398"/>
                  <a:ext cx="931890" cy="909969"/>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65">
                  <a:extLst>
                    <a:ext uri="{FF2B5EF4-FFF2-40B4-BE49-F238E27FC236}">
                      <a16:creationId xmlns:a16="http://schemas.microsoft.com/office/drawing/2014/main" id="{C606DC19-4226-449E-A45F-A656BB980E09}"/>
                    </a:ext>
                  </a:extLst>
                </p:cNvPr>
                <p:cNvSpPr>
                  <a:spLocks noChangeShapeType="1"/>
                </p:cNvSpPr>
                <p:nvPr/>
              </p:nvSpPr>
              <p:spPr bwMode="auto">
                <a:xfrm>
                  <a:off x="4007612" y="601597"/>
                  <a:ext cx="657807" cy="657806"/>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66">
                  <a:extLst>
                    <a:ext uri="{FF2B5EF4-FFF2-40B4-BE49-F238E27FC236}">
                      <a16:creationId xmlns:a16="http://schemas.microsoft.com/office/drawing/2014/main" id="{E0DD26E5-156B-4B8B-A0D9-B5F6157C09E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7" name="Group 126">
                  <a:extLst>
                    <a:ext uri="{FF2B5EF4-FFF2-40B4-BE49-F238E27FC236}">
                      <a16:creationId xmlns:a16="http://schemas.microsoft.com/office/drawing/2014/main" id="{1ED0D564-D0AA-42F4-8448-A46A9FB6B0B4}"/>
                    </a:ext>
                  </a:extLst>
                </p:cNvPr>
                <p:cNvGrpSpPr/>
                <p:nvPr/>
              </p:nvGrpSpPr>
              <p:grpSpPr>
                <a:xfrm>
                  <a:off x="4150130" y="3013548"/>
                  <a:ext cx="909969" cy="701665"/>
                  <a:chOff x="5196160" y="2147519"/>
                  <a:chExt cx="346197" cy="266948"/>
                </a:xfrm>
              </p:grpSpPr>
              <p:sp useBgFill="1">
                <p:nvSpPr>
                  <p:cNvPr id="138" name="Line 68">
                    <a:extLst>
                      <a:ext uri="{FF2B5EF4-FFF2-40B4-BE49-F238E27FC236}">
                        <a16:creationId xmlns:a16="http://schemas.microsoft.com/office/drawing/2014/main" id="{551FF769-AF68-4DAB-978A-ABB06A872CA2}"/>
                      </a:ext>
                    </a:extLst>
                  </p:cNvPr>
                  <p:cNvSpPr>
                    <a:spLocks noChangeShapeType="1"/>
                  </p:cNvSpPr>
                  <p:nvPr/>
                </p:nvSpPr>
                <p:spPr bwMode="auto">
                  <a:xfrm flipV="1">
                    <a:off x="5196160" y="2339387"/>
                    <a:ext cx="0" cy="7508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9" name="Line 69">
                    <a:extLst>
                      <a:ext uri="{FF2B5EF4-FFF2-40B4-BE49-F238E27FC236}">
                        <a16:creationId xmlns:a16="http://schemas.microsoft.com/office/drawing/2014/main" id="{D7525AB9-F41D-471F-B6F8-DB3983DA2CDB}"/>
                      </a:ext>
                    </a:extLst>
                  </p:cNvPr>
                  <p:cNvSpPr>
                    <a:spLocks noChangeShapeType="1"/>
                  </p:cNvSpPr>
                  <p:nvPr/>
                </p:nvSpPr>
                <p:spPr bwMode="auto">
                  <a:xfrm flipV="1">
                    <a:off x="5282709" y="2255965"/>
                    <a:ext cx="0" cy="158499"/>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0" name="Line 70">
                    <a:extLst>
                      <a:ext uri="{FF2B5EF4-FFF2-40B4-BE49-F238E27FC236}">
                        <a16:creationId xmlns:a16="http://schemas.microsoft.com/office/drawing/2014/main" id="{AAC01491-33B8-482B-ACD9-BCF1A0A28ADC}"/>
                      </a:ext>
                    </a:extLst>
                  </p:cNvPr>
                  <p:cNvSpPr>
                    <a:spLocks noChangeShapeType="1"/>
                  </p:cNvSpPr>
                  <p:nvPr/>
                </p:nvSpPr>
                <p:spPr bwMode="auto">
                  <a:xfrm flipV="1">
                    <a:off x="5369258" y="2297674"/>
                    <a:ext cx="0" cy="116789"/>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71">
                    <a:extLst>
                      <a:ext uri="{FF2B5EF4-FFF2-40B4-BE49-F238E27FC236}">
                        <a16:creationId xmlns:a16="http://schemas.microsoft.com/office/drawing/2014/main" id="{CA9BEA12-141B-4DA2-9798-2BB5C0ADD21F}"/>
                      </a:ext>
                    </a:extLst>
                  </p:cNvPr>
                  <p:cNvSpPr>
                    <a:spLocks noChangeShapeType="1"/>
                  </p:cNvSpPr>
                  <p:nvPr/>
                </p:nvSpPr>
                <p:spPr bwMode="auto">
                  <a:xfrm flipV="1">
                    <a:off x="5455807" y="2147519"/>
                    <a:ext cx="0" cy="266945"/>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72">
                    <a:extLst>
                      <a:ext uri="{FF2B5EF4-FFF2-40B4-BE49-F238E27FC236}">
                        <a16:creationId xmlns:a16="http://schemas.microsoft.com/office/drawing/2014/main" id="{A16C845C-D99A-40DD-B98B-6D2EBA36B204}"/>
                      </a:ext>
                    </a:extLst>
                  </p:cNvPr>
                  <p:cNvSpPr>
                    <a:spLocks noChangeShapeType="1"/>
                  </p:cNvSpPr>
                  <p:nvPr/>
                </p:nvSpPr>
                <p:spPr bwMode="auto">
                  <a:xfrm flipV="1">
                    <a:off x="5542357" y="2235113"/>
                    <a:ext cx="0" cy="179354"/>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8" name="Line 73">
                  <a:extLst>
                    <a:ext uri="{FF2B5EF4-FFF2-40B4-BE49-F238E27FC236}">
                      <a16:creationId xmlns:a16="http://schemas.microsoft.com/office/drawing/2014/main" id="{C8EEB9CB-97E2-4F50-B738-A2965712A8FE}"/>
                    </a:ext>
                  </a:extLst>
                </p:cNvPr>
                <p:cNvSpPr>
                  <a:spLocks noChangeShapeType="1"/>
                </p:cNvSpPr>
                <p:nvPr/>
              </p:nvSpPr>
              <p:spPr bwMode="auto">
                <a:xfrm>
                  <a:off x="2692009" y="3419200"/>
                  <a:ext cx="559129"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4">
                  <a:extLst>
                    <a:ext uri="{FF2B5EF4-FFF2-40B4-BE49-F238E27FC236}">
                      <a16:creationId xmlns:a16="http://schemas.microsoft.com/office/drawing/2014/main" id="{FF55B4FF-FE12-4D7C-AB9B-A5BFDD138CF0}"/>
                    </a:ext>
                  </a:extLst>
                </p:cNvPr>
                <p:cNvSpPr>
                  <a:spLocks noChangeShapeType="1"/>
                </p:cNvSpPr>
                <p:nvPr/>
              </p:nvSpPr>
              <p:spPr bwMode="auto">
                <a:xfrm>
                  <a:off x="2692009" y="3649423"/>
                  <a:ext cx="844178"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Freeform 75">
                  <a:extLst>
                    <a:ext uri="{FF2B5EF4-FFF2-40B4-BE49-F238E27FC236}">
                      <a16:creationId xmlns:a16="http://schemas.microsoft.com/office/drawing/2014/main" id="{011E6361-6C83-46B1-9F58-F24A3E7DD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Freeform 76">
                  <a:extLst>
                    <a:ext uri="{FF2B5EF4-FFF2-40B4-BE49-F238E27FC236}">
                      <a16:creationId xmlns:a16="http://schemas.microsoft.com/office/drawing/2014/main" id="{2AC15C8D-D14C-41F7-9BAF-0A7F8E14C241}"/>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Line 77">
                  <a:extLst>
                    <a:ext uri="{FF2B5EF4-FFF2-40B4-BE49-F238E27FC236}">
                      <a16:creationId xmlns:a16="http://schemas.microsoft.com/office/drawing/2014/main" id="{4688CCDC-9DCF-490B-861E-71F1EB5E0B95}"/>
                    </a:ext>
                  </a:extLst>
                </p:cNvPr>
                <p:cNvSpPr>
                  <a:spLocks noChangeShapeType="1"/>
                </p:cNvSpPr>
                <p:nvPr/>
              </p:nvSpPr>
              <p:spPr bwMode="auto">
                <a:xfrm>
                  <a:off x="3207279" y="2520200"/>
                  <a:ext cx="427576" cy="427566"/>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Line 78">
                  <a:extLst>
                    <a:ext uri="{FF2B5EF4-FFF2-40B4-BE49-F238E27FC236}">
                      <a16:creationId xmlns:a16="http://schemas.microsoft.com/office/drawing/2014/main" id="{6B23D868-EBA0-4E39-AC5F-66092DF65301}"/>
                    </a:ext>
                  </a:extLst>
                </p:cNvPr>
                <p:cNvSpPr>
                  <a:spLocks noChangeShapeType="1"/>
                </p:cNvSpPr>
                <p:nvPr/>
              </p:nvSpPr>
              <p:spPr bwMode="auto">
                <a:xfrm>
                  <a:off x="4325547" y="2240623"/>
                  <a:ext cx="449505"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4" name="Line 79">
                  <a:extLst>
                    <a:ext uri="{FF2B5EF4-FFF2-40B4-BE49-F238E27FC236}">
                      <a16:creationId xmlns:a16="http://schemas.microsoft.com/office/drawing/2014/main" id="{81314287-CFA8-49C6-80D6-A90D078F816A}"/>
                    </a:ext>
                  </a:extLst>
                </p:cNvPr>
                <p:cNvSpPr>
                  <a:spLocks noChangeShapeType="1"/>
                </p:cNvSpPr>
                <p:nvPr/>
              </p:nvSpPr>
              <p:spPr bwMode="auto">
                <a:xfrm>
                  <a:off x="4895649" y="1966541"/>
                  <a:ext cx="164458"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80">
                  <a:extLst>
                    <a:ext uri="{FF2B5EF4-FFF2-40B4-BE49-F238E27FC236}">
                      <a16:creationId xmlns:a16="http://schemas.microsoft.com/office/drawing/2014/main" id="{3C11B0FE-4C8D-41B9-80DB-E255A23C2334}"/>
                    </a:ext>
                  </a:extLst>
                </p:cNvPr>
                <p:cNvSpPr>
                  <a:spLocks noChangeShapeType="1"/>
                </p:cNvSpPr>
                <p:nvPr/>
              </p:nvSpPr>
              <p:spPr bwMode="auto">
                <a:xfrm>
                  <a:off x="4325547" y="1966541"/>
                  <a:ext cx="109634" cy="0"/>
                </a:xfrm>
                <a:prstGeom prst="line">
                  <a:avLst/>
                </a:prstGeom>
                <a:ln w="12700" cap="sq">
                  <a:solidFill>
                    <a:srgbClr val="037A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Freeform 81">
                  <a:extLst>
                    <a:ext uri="{FF2B5EF4-FFF2-40B4-BE49-F238E27FC236}">
                      <a16:creationId xmlns:a16="http://schemas.microsoft.com/office/drawing/2014/main" id="{27626460-6A58-4417-82E4-8B7301BFA60F}"/>
                    </a:ext>
                  </a:extLst>
                </p:cNvPr>
                <p:cNvSpPr>
                  <a:spLocks noChangeArrowheads="1"/>
                </p:cNvSpPr>
                <p:nvPr/>
              </p:nvSpPr>
              <p:spPr bwMode="auto">
                <a:xfrm>
                  <a:off x="4621568" y="1906244"/>
                  <a:ext cx="91440" cy="91440"/>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Freeform 82">
                  <a:extLst>
                    <a:ext uri="{FF2B5EF4-FFF2-40B4-BE49-F238E27FC236}">
                      <a16:creationId xmlns:a16="http://schemas.microsoft.com/office/drawing/2014/main" id="{5F97336C-376F-4530-8512-CAEA25573F1B}"/>
                    </a:ext>
                  </a:extLst>
                </p:cNvPr>
                <p:cNvSpPr>
                  <a:spLocks noChangeArrowheads="1"/>
                </p:cNvSpPr>
                <p:nvPr/>
              </p:nvSpPr>
              <p:spPr bwMode="auto">
                <a:xfrm>
                  <a:off x="5016249" y="2180325"/>
                  <a:ext cx="91440" cy="91440"/>
                </a:xfrm>
                <a:prstGeom prst="ellipse">
                  <a:avLst/>
                </a:prstGeom>
                <a:ln w="12700" cap="sq">
                  <a:solidFill>
                    <a:srgbClr val="037AD7"/>
                  </a:solidFill>
                  <a:miter lim="800000"/>
                  <a:headEnd/>
                  <a:tailEnd/>
                </a:ln>
                <a:effectLst/>
              </p:spPr>
              <p:txBody>
                <a:bodyPr wrap="none"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sp>
        <p:nvSpPr>
          <p:cNvPr id="26" name="Rectangle 25"/>
          <p:cNvSpPr/>
          <p:nvPr/>
        </p:nvSpPr>
        <p:spPr bwMode="auto">
          <a:xfrm>
            <a:off x="508794" y="3429000"/>
            <a:ext cx="11301396" cy="193012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BA87A9CF-8F09-4364-85B0-93E7BDBC411B}"/>
              </a:ext>
            </a:extLst>
          </p:cNvPr>
          <p:cNvSpPr/>
          <p:nvPr/>
        </p:nvSpPr>
        <p:spPr>
          <a:xfrm>
            <a:off x="4508084" y="3743718"/>
            <a:ext cx="3161651" cy="939804"/>
          </a:xfrm>
          <a:prstGeom prst="rect">
            <a:avLst/>
          </a:prstGeom>
          <a:ln>
            <a:noFill/>
          </a:ln>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lumMod val="50000"/>
                  </a:srgbClr>
                </a:solidFill>
                <a:effectLst/>
                <a:uLnTx/>
                <a:uFillTx/>
                <a:latin typeface="Segoe UI Semilight" charset="0"/>
                <a:ea typeface="+mn-ea"/>
                <a:cs typeface="Segoe UI Semilight" charset="0"/>
                <a:sym typeface="Wingdings" panose="05000000000000000000" pitchFamily="2" charset="2"/>
              </a:rPr>
              <a:t>Gain transformative insights with a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comprehensive platform for your data estate</a:t>
            </a:r>
            <a:endPar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63">
            <a:extLst>
              <a:ext uri="{FF2B5EF4-FFF2-40B4-BE49-F238E27FC236}">
                <a16:creationId xmlns:a16="http://schemas.microsoft.com/office/drawing/2014/main" id="{BD51CA56-8A48-43A4-AF44-249AC1E124ED}"/>
              </a:ext>
            </a:extLst>
          </p:cNvPr>
          <p:cNvSpPr/>
          <p:nvPr/>
        </p:nvSpPr>
        <p:spPr>
          <a:xfrm>
            <a:off x="723776" y="3743719"/>
            <a:ext cx="2819526" cy="939804"/>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lumMod val="50000"/>
                  </a:srgbClr>
                </a:solidFill>
                <a:effectLst/>
                <a:uLnTx/>
                <a:uFillTx/>
                <a:latin typeface="Segoe UI Semilight" charset="0"/>
                <a:ea typeface="+mn-ea"/>
                <a:cs typeface="Segoe UI Semilight" charset="0"/>
                <a:sym typeface="Wingdings" panose="05000000000000000000" pitchFamily="2" charset="2"/>
              </a:rPr>
              <a:t>Rapid time to market with an</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agile and productive AI platform</a:t>
            </a:r>
            <a:endPar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67" name="Rectangle 66">
            <a:extLst>
              <a:ext uri="{FF2B5EF4-FFF2-40B4-BE49-F238E27FC236}">
                <a16:creationId xmlns:a16="http://schemas.microsoft.com/office/drawing/2014/main" id="{7D765ACD-6D04-4AE3-A876-7760790749EC}"/>
              </a:ext>
            </a:extLst>
          </p:cNvPr>
          <p:cNvSpPr/>
          <p:nvPr/>
        </p:nvSpPr>
        <p:spPr>
          <a:xfrm>
            <a:off x="8275544" y="3743719"/>
            <a:ext cx="3398086" cy="939804"/>
          </a:xfrm>
          <a:prstGeom prst="rect">
            <a:avLst/>
          </a:prstGeom>
          <a:ln>
            <a:noFill/>
          </a:ln>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lumMod val="50000"/>
                  </a:srgbClr>
                </a:solidFill>
                <a:effectLst/>
                <a:uLnTx/>
                <a:uFillTx/>
                <a:latin typeface="Segoe UI Semilight" charset="0"/>
                <a:ea typeface="+mn-ea"/>
                <a:cs typeface="Segoe UI Semilight" charset="0"/>
                <a:sym typeface="Wingdings" panose="05000000000000000000" pitchFamily="2" charset="2"/>
              </a:rPr>
              <a:t>Innovate with confidence with</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enterprise-proven </a:t>
            </a:r>
            <a:br>
              <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br>
            <a:r>
              <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solutions</a:t>
            </a:r>
            <a:endParaRPr kumimoji="0" lang="en-US" sz="2000" b="1" i="0" u="none" strike="noStrike" kern="0" cap="none" spc="0" normalizeH="0" baseline="0" noProof="0">
              <a:ln>
                <a:noFill/>
              </a:ln>
              <a:solidFill>
                <a:srgbClr val="505050">
                  <a:lumMod val="50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24" name="Straight Connector 23"/>
          <p:cNvCxnSpPr/>
          <p:nvPr/>
        </p:nvCxnSpPr>
        <p:spPr>
          <a:xfrm>
            <a:off x="990700" y="3606775"/>
            <a:ext cx="22856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946072" y="3606775"/>
            <a:ext cx="22856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8831750" y="3606775"/>
            <a:ext cx="22856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7" name="Title 1">
            <a:extLst>
              <a:ext uri="{FF2B5EF4-FFF2-40B4-BE49-F238E27FC236}">
                <a16:creationId xmlns:a16="http://schemas.microsoft.com/office/drawing/2014/main" id="{5495DFFD-2205-4A14-B5CF-2F7A1F3373FD}"/>
              </a:ext>
            </a:extLst>
          </p:cNvPr>
          <p:cNvSpPr txBox="1">
            <a:spLocks/>
          </p:cNvSpPr>
          <p:nvPr/>
        </p:nvSpPr>
        <p:spPr>
          <a:xfrm>
            <a:off x="239590" y="283732"/>
            <a:ext cx="11654187" cy="899537"/>
          </a:xfrm>
          <a:prstGeom prst="rect">
            <a:avLst/>
          </a:prstGeom>
        </p:spPr>
        <p:txBody>
          <a:bodyPr vert="horz" wrap="square" lIns="146284" tIns="91427" rIns="146284" bIns="91427" rtlCol="0" anchor="t">
            <a:noAutofit/>
          </a:bodyPr>
          <a:lstStyle>
            <a:lvl1pPr algn="ctr" defTabSz="914367">
              <a:lnSpc>
                <a:spcPct val="90000"/>
              </a:lnSpc>
              <a:spcBef>
                <a:spcPct val="0"/>
              </a:spcBef>
              <a:buNone/>
              <a:defRPr lang="en-US" sz="4400" b="0" cap="none" spc="-10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896354"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t>
            </a:r>
            <a:r>
              <a:rPr kumimoji="0" lang="en-US" sz="4400" b="0" i="0" u="none" strike="noStrike" kern="1200" cap="none" spc="-98" normalizeH="0" baseline="0" noProof="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Data+AI</a:t>
            </a:r>
            <a:r>
              <a:rPr kumimoji="0" lang="en-US" sz="4400" b="0" i="0" u="none" strike="noStrike" kern="1200" cap="none" spc="-98"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solution</a:t>
            </a:r>
          </a:p>
        </p:txBody>
      </p:sp>
    </p:spTree>
    <p:extLst>
      <p:ext uri="{BB962C8B-B14F-4D97-AF65-F5344CB8AC3E}">
        <p14:creationId xmlns:p14="http://schemas.microsoft.com/office/powerpoint/2010/main" val="21457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par>
                                <p:cTn id="9" presetID="1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par>
                                <p:cTn id="13" presetID="1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830" y="324983"/>
            <a:ext cx="11654187" cy="899537"/>
          </a:xfrm>
          <a:effectLst>
            <a:glow rad="139700">
              <a:schemeClr val="accent4">
                <a:satMod val="175000"/>
                <a:alpha val="40000"/>
              </a:schemeClr>
            </a:glow>
          </a:effectLst>
        </p:spPr>
        <p:txBody>
          <a:bodyPr/>
          <a:lstStyle/>
          <a:p>
            <a:pPr algn="ctr"/>
            <a:r>
              <a:rPr lang="en-US" sz="4400"/>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5464" y="1444418"/>
            <a:ext cx="7978149" cy="20988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5464" y="3579658"/>
            <a:ext cx="7978149" cy="24525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3895" y="1444418"/>
            <a:ext cx="3529871" cy="45877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830" y="1742715"/>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830" y="4032051"/>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076" y="2562276"/>
            <a:ext cx="352697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158" y="3234503"/>
            <a:ext cx="893344" cy="89334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018" y="3498321"/>
            <a:ext cx="259625"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404" y="4711331"/>
            <a:ext cx="914270" cy="9142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685" y="5010572"/>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404" y="2409767"/>
            <a:ext cx="914270" cy="91427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63" y="487"/>
            <a:ext cx="2312115"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917253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5464" y="1444418"/>
            <a:ext cx="7978149" cy="20988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5464" y="3579658"/>
            <a:ext cx="7978149" cy="24525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3895" y="1444418"/>
            <a:ext cx="3529871" cy="45877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2510" y="2191800"/>
            <a:ext cx="7613026" cy="1029780"/>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5396" y="4137858"/>
            <a:ext cx="7704178" cy="176047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104" y="2184040"/>
            <a:ext cx="3357154" cy="3418613"/>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830" y="1713409"/>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830" y="3985162"/>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076" y="2562276"/>
            <a:ext cx="352697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158" y="3234503"/>
            <a:ext cx="893344" cy="893344"/>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404" y="4711331"/>
            <a:ext cx="914270" cy="91427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404" y="2409767"/>
            <a:ext cx="914270" cy="91427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ctr" defTabSz="91419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13" y="-7343"/>
            <a:ext cx="2312115" cy="594599"/>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351A-DA57-4158-A8A7-8F208AC52DDF}"/>
              </a:ext>
            </a:extLst>
          </p:cNvPr>
          <p:cNvSpPr>
            <a:spLocks noGrp="1"/>
          </p:cNvSpPr>
          <p:nvPr>
            <p:ph type="title"/>
          </p:nvPr>
        </p:nvSpPr>
        <p:spPr>
          <a:xfrm>
            <a:off x="401759" y="193669"/>
            <a:ext cx="11283204" cy="508894"/>
          </a:xfrm>
        </p:spPr>
        <p:txBody>
          <a:bodyPr/>
          <a:lstStyle/>
          <a:p>
            <a:r>
              <a:rPr lang="en-US" sz="3529"/>
              <a:t>Moving from Data to Knowledge</a:t>
            </a:r>
          </a:p>
        </p:txBody>
      </p:sp>
      <p:sp>
        <p:nvSpPr>
          <p:cNvPr id="4" name="Rectangle 3">
            <a:extLst>
              <a:ext uri="{FF2B5EF4-FFF2-40B4-BE49-F238E27FC236}">
                <a16:creationId xmlns:a16="http://schemas.microsoft.com/office/drawing/2014/main" id="{A3D25057-D28E-4E48-ABAC-1BDEB6BF5311}"/>
              </a:ext>
            </a:extLst>
          </p:cNvPr>
          <p:cNvSpPr/>
          <p:nvPr/>
        </p:nvSpPr>
        <p:spPr>
          <a:xfrm>
            <a:off x="2085531" y="2164183"/>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Data Factory</a:t>
            </a:r>
          </a:p>
        </p:txBody>
      </p:sp>
      <p:sp>
        <p:nvSpPr>
          <p:cNvPr id="5" name="Rectangle 4">
            <a:extLst>
              <a:ext uri="{FF2B5EF4-FFF2-40B4-BE49-F238E27FC236}">
                <a16:creationId xmlns:a16="http://schemas.microsoft.com/office/drawing/2014/main" id="{DA3B0B44-AD3B-4FE6-AF34-8954C4946D3B}"/>
              </a:ext>
            </a:extLst>
          </p:cNvPr>
          <p:cNvSpPr/>
          <p:nvPr/>
        </p:nvSpPr>
        <p:spPr>
          <a:xfrm>
            <a:off x="2085531" y="3101064"/>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Data Catalog</a:t>
            </a:r>
          </a:p>
        </p:txBody>
      </p:sp>
      <p:sp>
        <p:nvSpPr>
          <p:cNvPr id="6" name="Rectangle 5">
            <a:extLst>
              <a:ext uri="{FF2B5EF4-FFF2-40B4-BE49-F238E27FC236}">
                <a16:creationId xmlns:a16="http://schemas.microsoft.com/office/drawing/2014/main" id="{0395409E-A703-4DDF-8F0C-ACD9E4BE1913}"/>
              </a:ext>
            </a:extLst>
          </p:cNvPr>
          <p:cNvSpPr/>
          <p:nvPr/>
        </p:nvSpPr>
        <p:spPr>
          <a:xfrm>
            <a:off x="2085531" y="4037945"/>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Event Hub</a:t>
            </a:r>
          </a:p>
        </p:txBody>
      </p:sp>
      <p:sp>
        <p:nvSpPr>
          <p:cNvPr id="7" name="Rectangle 6">
            <a:extLst>
              <a:ext uri="{FF2B5EF4-FFF2-40B4-BE49-F238E27FC236}">
                <a16:creationId xmlns:a16="http://schemas.microsoft.com/office/drawing/2014/main" id="{533075AF-3ECB-427F-9F7F-A72D210C70B8}"/>
              </a:ext>
            </a:extLst>
          </p:cNvPr>
          <p:cNvSpPr/>
          <p:nvPr/>
        </p:nvSpPr>
        <p:spPr>
          <a:xfrm>
            <a:off x="3798069" y="2644884"/>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Data Warehouse</a:t>
            </a:r>
          </a:p>
        </p:txBody>
      </p:sp>
      <p:sp>
        <p:nvSpPr>
          <p:cNvPr id="8" name="Rectangle 7">
            <a:extLst>
              <a:ext uri="{FF2B5EF4-FFF2-40B4-BE49-F238E27FC236}">
                <a16:creationId xmlns:a16="http://schemas.microsoft.com/office/drawing/2014/main" id="{8414D5E2-B9DA-425E-9BD1-EDFAFED96BBE}"/>
              </a:ext>
            </a:extLst>
          </p:cNvPr>
          <p:cNvSpPr/>
          <p:nvPr/>
        </p:nvSpPr>
        <p:spPr>
          <a:xfrm>
            <a:off x="3798069" y="3596760"/>
            <a:ext cx="1148654" cy="7182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Data Lake</a:t>
            </a:r>
          </a:p>
        </p:txBody>
      </p:sp>
      <p:sp>
        <p:nvSpPr>
          <p:cNvPr id="9" name="Rectangle 8">
            <a:extLst>
              <a:ext uri="{FF2B5EF4-FFF2-40B4-BE49-F238E27FC236}">
                <a16:creationId xmlns:a16="http://schemas.microsoft.com/office/drawing/2014/main" id="{F726441B-A306-4322-9EDC-15732B9F2112}"/>
              </a:ext>
            </a:extLst>
          </p:cNvPr>
          <p:cNvSpPr/>
          <p:nvPr/>
        </p:nvSpPr>
        <p:spPr>
          <a:xfrm>
            <a:off x="5492933" y="2659879"/>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Stream Analytics</a:t>
            </a:r>
          </a:p>
        </p:txBody>
      </p:sp>
      <p:sp>
        <p:nvSpPr>
          <p:cNvPr id="10" name="Rectangle 9">
            <a:extLst>
              <a:ext uri="{FF2B5EF4-FFF2-40B4-BE49-F238E27FC236}">
                <a16:creationId xmlns:a16="http://schemas.microsoft.com/office/drawing/2014/main" id="{64274E34-3D49-4E34-B2F7-BFAEA844D432}"/>
              </a:ext>
            </a:extLst>
          </p:cNvPr>
          <p:cNvSpPr/>
          <p:nvPr/>
        </p:nvSpPr>
        <p:spPr>
          <a:xfrm>
            <a:off x="5492933" y="3596760"/>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Machine Learning</a:t>
            </a:r>
          </a:p>
        </p:txBody>
      </p:sp>
      <p:sp>
        <p:nvSpPr>
          <p:cNvPr id="11" name="Rectangle 10">
            <a:extLst>
              <a:ext uri="{FF2B5EF4-FFF2-40B4-BE49-F238E27FC236}">
                <a16:creationId xmlns:a16="http://schemas.microsoft.com/office/drawing/2014/main" id="{9FB4F0DF-B977-43E3-970F-DBB9C5A1E1B8}"/>
              </a:ext>
            </a:extLst>
          </p:cNvPr>
          <p:cNvSpPr/>
          <p:nvPr/>
        </p:nvSpPr>
        <p:spPr>
          <a:xfrm>
            <a:off x="5492932" y="4510217"/>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Data Lake Analytic</a:t>
            </a:r>
          </a:p>
        </p:txBody>
      </p:sp>
      <p:sp>
        <p:nvSpPr>
          <p:cNvPr id="12" name="Rectangle 11">
            <a:extLst>
              <a:ext uri="{FF2B5EF4-FFF2-40B4-BE49-F238E27FC236}">
                <a16:creationId xmlns:a16="http://schemas.microsoft.com/office/drawing/2014/main" id="{96FF6161-ADEB-4FBB-A897-EC3FB92A360A}"/>
              </a:ext>
            </a:extLst>
          </p:cNvPr>
          <p:cNvSpPr/>
          <p:nvPr/>
        </p:nvSpPr>
        <p:spPr>
          <a:xfrm>
            <a:off x="5492932" y="1731256"/>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Cognitive Services</a:t>
            </a:r>
          </a:p>
        </p:txBody>
      </p:sp>
      <p:sp>
        <p:nvSpPr>
          <p:cNvPr id="13" name="Rectangle 12">
            <a:extLst>
              <a:ext uri="{FF2B5EF4-FFF2-40B4-BE49-F238E27FC236}">
                <a16:creationId xmlns:a16="http://schemas.microsoft.com/office/drawing/2014/main" id="{2FBB1C08-3171-472F-8876-68DD5D705FAF}"/>
              </a:ext>
            </a:extLst>
          </p:cNvPr>
          <p:cNvSpPr/>
          <p:nvPr/>
        </p:nvSpPr>
        <p:spPr>
          <a:xfrm>
            <a:off x="7243895" y="2644884"/>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Dashboards</a:t>
            </a:r>
          </a:p>
        </p:txBody>
      </p:sp>
      <p:sp>
        <p:nvSpPr>
          <p:cNvPr id="14" name="Rectangle 13">
            <a:extLst>
              <a:ext uri="{FF2B5EF4-FFF2-40B4-BE49-F238E27FC236}">
                <a16:creationId xmlns:a16="http://schemas.microsoft.com/office/drawing/2014/main" id="{3CF58EF1-8D2A-4CB3-B4B8-382EC1AFF0DA}"/>
              </a:ext>
            </a:extLst>
          </p:cNvPr>
          <p:cNvSpPr/>
          <p:nvPr/>
        </p:nvSpPr>
        <p:spPr>
          <a:xfrm>
            <a:off x="7250993" y="3600389"/>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Power BI</a:t>
            </a:r>
          </a:p>
        </p:txBody>
      </p:sp>
      <p:sp>
        <p:nvSpPr>
          <p:cNvPr id="15" name="Rectangle 14">
            <a:extLst>
              <a:ext uri="{FF2B5EF4-FFF2-40B4-BE49-F238E27FC236}">
                <a16:creationId xmlns:a16="http://schemas.microsoft.com/office/drawing/2014/main" id="{92D524AA-14BE-4975-96B9-3DF8F033B8B4}"/>
              </a:ext>
            </a:extLst>
          </p:cNvPr>
          <p:cNvSpPr/>
          <p:nvPr/>
        </p:nvSpPr>
        <p:spPr>
          <a:xfrm>
            <a:off x="8994856" y="2164183"/>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Web Services</a:t>
            </a:r>
          </a:p>
        </p:txBody>
      </p:sp>
      <p:sp>
        <p:nvSpPr>
          <p:cNvPr id="16" name="Rectangle 15">
            <a:extLst>
              <a:ext uri="{FF2B5EF4-FFF2-40B4-BE49-F238E27FC236}">
                <a16:creationId xmlns:a16="http://schemas.microsoft.com/office/drawing/2014/main" id="{531D0C1F-A893-4245-844A-432C7D59A078}"/>
              </a:ext>
            </a:extLst>
          </p:cNvPr>
          <p:cNvSpPr/>
          <p:nvPr/>
        </p:nvSpPr>
        <p:spPr>
          <a:xfrm>
            <a:off x="8994856" y="3101064"/>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Apps / Devices</a:t>
            </a:r>
          </a:p>
        </p:txBody>
      </p:sp>
      <p:sp>
        <p:nvSpPr>
          <p:cNvPr id="17" name="Rectangle 16">
            <a:extLst>
              <a:ext uri="{FF2B5EF4-FFF2-40B4-BE49-F238E27FC236}">
                <a16:creationId xmlns:a16="http://schemas.microsoft.com/office/drawing/2014/main" id="{C388FD58-9E0C-444A-981A-6C56F3388AF8}"/>
              </a:ext>
            </a:extLst>
          </p:cNvPr>
          <p:cNvSpPr/>
          <p:nvPr/>
        </p:nvSpPr>
        <p:spPr>
          <a:xfrm>
            <a:off x="8990614" y="4037945"/>
            <a:ext cx="1148654" cy="718274"/>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Bot Framework`</a:t>
            </a:r>
          </a:p>
        </p:txBody>
      </p:sp>
      <p:pic>
        <p:nvPicPr>
          <p:cNvPr id="18" name="Picture 30" descr="Related image">
            <a:extLst>
              <a:ext uri="{FF2B5EF4-FFF2-40B4-BE49-F238E27FC236}">
                <a16:creationId xmlns:a16="http://schemas.microsoft.com/office/drawing/2014/main" id="{44546EC1-340E-4FD4-A162-CAB157F6116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96483" y="1754679"/>
            <a:ext cx="488373" cy="4883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A14BAC0-1EE4-497E-B73B-BA34DB7A758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826351" y="2659879"/>
            <a:ext cx="462489" cy="462489"/>
          </a:xfrm>
          <a:prstGeom prst="rect">
            <a:avLst/>
          </a:prstGeom>
        </p:spPr>
      </p:pic>
      <p:sp>
        <p:nvSpPr>
          <p:cNvPr id="20" name="Freeform 239">
            <a:extLst>
              <a:ext uri="{FF2B5EF4-FFF2-40B4-BE49-F238E27FC236}">
                <a16:creationId xmlns:a16="http://schemas.microsoft.com/office/drawing/2014/main" id="{E91AFD71-35FA-4654-9434-80A9AF966303}"/>
              </a:ext>
            </a:extLst>
          </p:cNvPr>
          <p:cNvSpPr/>
          <p:nvPr/>
        </p:nvSpPr>
        <p:spPr bwMode="auto">
          <a:xfrm flipH="1">
            <a:off x="5949168" y="3692109"/>
            <a:ext cx="257713" cy="27690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611" tIns="46592" rIns="93181" bIns="46592" numCol="1" spcCol="0" rtlCol="0" fromWordArt="0" anchor="ctr" anchorCtr="0" forceAA="0" compatLnSpc="1">
            <a:prstTxWarp prst="textNoShape">
              <a:avLst/>
            </a:prstTxWarp>
            <a:noAutofit/>
          </a:bodyPr>
          <a:lstStyle/>
          <a:p>
            <a:pPr marL="0" marR="0" lvl="0" indent="0" algn="l" defTabSz="9499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itchFamily="34" charset="0"/>
              <a:cs typeface="+mn-cs"/>
            </a:endParaRPr>
          </a:p>
        </p:txBody>
      </p:sp>
      <p:grpSp>
        <p:nvGrpSpPr>
          <p:cNvPr id="21" name="Group 20">
            <a:extLst>
              <a:ext uri="{FF2B5EF4-FFF2-40B4-BE49-F238E27FC236}">
                <a16:creationId xmlns:a16="http://schemas.microsoft.com/office/drawing/2014/main" id="{0D2D2F1D-183D-417A-B49D-4B694A0D211F}"/>
              </a:ext>
            </a:extLst>
          </p:cNvPr>
          <p:cNvGrpSpPr>
            <a:grpSpLocks noChangeAspect="1"/>
          </p:cNvGrpSpPr>
          <p:nvPr/>
        </p:nvGrpSpPr>
        <p:grpSpPr>
          <a:xfrm>
            <a:off x="3946605" y="3718505"/>
            <a:ext cx="225896" cy="301841"/>
            <a:chOff x="-1525209" y="4908418"/>
            <a:chExt cx="198086" cy="264682"/>
          </a:xfrm>
        </p:grpSpPr>
        <p:sp>
          <p:nvSpPr>
            <p:cNvPr id="40" name="Freeform 157">
              <a:extLst>
                <a:ext uri="{FF2B5EF4-FFF2-40B4-BE49-F238E27FC236}">
                  <a16:creationId xmlns:a16="http://schemas.microsoft.com/office/drawing/2014/main" id="{0D18FB94-23C0-438B-8245-A59178E09F5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D82D5FA-4D4C-427D-9CC1-E8DC3CF60187}"/>
                </a:ext>
              </a:extLst>
            </p:cNvPr>
            <p:cNvSpPr/>
            <p:nvPr/>
          </p:nvSpPr>
          <p:spPr bwMode="auto">
            <a:xfrm>
              <a:off x="-1490924" y="4908418"/>
              <a:ext cx="163801" cy="23095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A35C29-CCA8-46DB-880C-B0C0B4C653DA}"/>
                </a:ext>
              </a:extLst>
            </p:cNvPr>
            <p:cNvCxnSpPr/>
            <p:nvPr/>
          </p:nvCxnSpPr>
          <p:spPr>
            <a:xfrm>
              <a:off x="-1465230" y="5102441"/>
              <a:ext cx="115624"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265D9A90-04ED-44FE-849E-62EA2FF008D7}"/>
                </a:ext>
              </a:extLst>
            </p:cNvPr>
            <p:cNvCxnSpPr/>
            <p:nvPr/>
          </p:nvCxnSpPr>
          <p:spPr>
            <a:xfrm>
              <a:off x="-1465230" y="5064300"/>
              <a:ext cx="8814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 name="Straight Connector 43">
              <a:extLst>
                <a:ext uri="{FF2B5EF4-FFF2-40B4-BE49-F238E27FC236}">
                  <a16:creationId xmlns:a16="http://schemas.microsoft.com/office/drawing/2014/main" id="{40176596-EB5C-4771-AA2F-FBFE4D119C5A}"/>
                </a:ext>
              </a:extLst>
            </p:cNvPr>
            <p:cNvCxnSpPr/>
            <p:nvPr/>
          </p:nvCxnSpPr>
          <p:spPr>
            <a:xfrm>
              <a:off x="-1465230" y="5026160"/>
              <a:ext cx="8814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7A9E95FA-9428-4125-A208-1C253AA4D72F}"/>
                </a:ext>
              </a:extLst>
            </p:cNvPr>
            <p:cNvCxnSpPr/>
            <p:nvPr/>
          </p:nvCxnSpPr>
          <p:spPr>
            <a:xfrm>
              <a:off x="-1465230" y="4988021"/>
              <a:ext cx="1121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A3F9F4A2-5AC7-48B1-B2E7-BC0F9FD6235F}"/>
                </a:ext>
              </a:extLst>
            </p:cNvPr>
            <p:cNvCxnSpPr/>
            <p:nvPr/>
          </p:nvCxnSpPr>
          <p:spPr>
            <a:xfrm>
              <a:off x="-1465230" y="4949881"/>
              <a:ext cx="1121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2" name="Group 21">
            <a:extLst>
              <a:ext uri="{FF2B5EF4-FFF2-40B4-BE49-F238E27FC236}">
                <a16:creationId xmlns:a16="http://schemas.microsoft.com/office/drawing/2014/main" id="{D5B739AF-F5B5-4C60-A4B8-1DE01100A3F3}"/>
              </a:ext>
            </a:extLst>
          </p:cNvPr>
          <p:cNvGrpSpPr/>
          <p:nvPr/>
        </p:nvGrpSpPr>
        <p:grpSpPr>
          <a:xfrm>
            <a:off x="4142942" y="2742644"/>
            <a:ext cx="387199" cy="350988"/>
            <a:chOff x="2028485" y="5305924"/>
            <a:chExt cx="546628" cy="510184"/>
          </a:xfrm>
        </p:grpSpPr>
        <p:sp>
          <p:nvSpPr>
            <p:cNvPr id="34" name="Rectangle 37">
              <a:extLst>
                <a:ext uri="{FF2B5EF4-FFF2-40B4-BE49-F238E27FC236}">
                  <a16:creationId xmlns:a16="http://schemas.microsoft.com/office/drawing/2014/main" id="{9AF0388E-041B-4C0D-B941-D0D36B37BF1B}"/>
                </a:ext>
              </a:extLst>
            </p:cNvPr>
            <p:cNvSpPr>
              <a:spLocks noChangeArrowheads="1"/>
            </p:cNvSpPr>
            <p:nvPr/>
          </p:nvSpPr>
          <p:spPr bwMode="auto">
            <a:xfrm>
              <a:off x="2219269" y="5305924"/>
              <a:ext cx="162917" cy="160772"/>
            </a:xfrm>
            <a:prstGeom prst="rect">
              <a:avLst/>
            </a:prstGeom>
            <a:noFill/>
            <a:ln w="1905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8">
              <a:extLst>
                <a:ext uri="{FF2B5EF4-FFF2-40B4-BE49-F238E27FC236}">
                  <a16:creationId xmlns:a16="http://schemas.microsoft.com/office/drawing/2014/main" id="{6316A831-9525-4D70-98C7-A2F3230B7219}"/>
                </a:ext>
              </a:extLst>
            </p:cNvPr>
            <p:cNvSpPr>
              <a:spLocks noChangeArrowheads="1"/>
            </p:cNvSpPr>
            <p:nvPr/>
          </p:nvSpPr>
          <p:spPr bwMode="auto">
            <a:xfrm>
              <a:off x="2028485" y="5657479"/>
              <a:ext cx="160773" cy="158629"/>
            </a:xfrm>
            <a:prstGeom prst="rect">
              <a:avLst/>
            </a:prstGeom>
            <a:noFill/>
            <a:ln w="1905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9">
              <a:extLst>
                <a:ext uri="{FF2B5EF4-FFF2-40B4-BE49-F238E27FC236}">
                  <a16:creationId xmlns:a16="http://schemas.microsoft.com/office/drawing/2014/main" id="{F92AB1E1-F742-4FB8-9397-3F503937E3D6}"/>
                </a:ext>
              </a:extLst>
            </p:cNvPr>
            <p:cNvSpPr>
              <a:spLocks noChangeArrowheads="1"/>
            </p:cNvSpPr>
            <p:nvPr/>
          </p:nvSpPr>
          <p:spPr bwMode="auto">
            <a:xfrm>
              <a:off x="2412196" y="5657479"/>
              <a:ext cx="162917" cy="158629"/>
            </a:xfrm>
            <a:prstGeom prst="rect">
              <a:avLst/>
            </a:prstGeom>
            <a:noFill/>
            <a:ln w="1905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40">
              <a:extLst>
                <a:ext uri="{FF2B5EF4-FFF2-40B4-BE49-F238E27FC236}">
                  <a16:creationId xmlns:a16="http://schemas.microsoft.com/office/drawing/2014/main" id="{E4808A23-0C99-41C6-9818-273A52AC6717}"/>
                </a:ext>
              </a:extLst>
            </p:cNvPr>
            <p:cNvSpPr>
              <a:spLocks noChangeShapeType="1"/>
            </p:cNvSpPr>
            <p:nvPr/>
          </p:nvSpPr>
          <p:spPr bwMode="auto">
            <a:xfrm flipH="1" flipV="1">
              <a:off x="2345744" y="5470984"/>
              <a:ext cx="102895" cy="182209"/>
            </a:xfrm>
            <a:prstGeom prst="line">
              <a:avLst/>
            </a:prstGeom>
            <a:noFill/>
            <a:ln w="19050">
              <a:solidFill>
                <a:schemeClr val="bg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41">
              <a:extLst>
                <a:ext uri="{FF2B5EF4-FFF2-40B4-BE49-F238E27FC236}">
                  <a16:creationId xmlns:a16="http://schemas.microsoft.com/office/drawing/2014/main" id="{2811295F-8D35-4C0C-A5F6-2820B7B4ABDA}"/>
                </a:ext>
              </a:extLst>
            </p:cNvPr>
            <p:cNvSpPr>
              <a:spLocks noChangeShapeType="1"/>
            </p:cNvSpPr>
            <p:nvPr/>
          </p:nvSpPr>
          <p:spPr bwMode="auto">
            <a:xfrm>
              <a:off x="2187114" y="5734650"/>
              <a:ext cx="225082" cy="0"/>
            </a:xfrm>
            <a:prstGeom prst="line">
              <a:avLst/>
            </a:prstGeom>
            <a:noFill/>
            <a:ln w="19050">
              <a:solidFill>
                <a:schemeClr val="bg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42">
              <a:extLst>
                <a:ext uri="{FF2B5EF4-FFF2-40B4-BE49-F238E27FC236}">
                  <a16:creationId xmlns:a16="http://schemas.microsoft.com/office/drawing/2014/main" id="{0242ADD6-25F9-447F-93D2-AB37D02CD5F4}"/>
                </a:ext>
              </a:extLst>
            </p:cNvPr>
            <p:cNvSpPr>
              <a:spLocks noChangeShapeType="1"/>
            </p:cNvSpPr>
            <p:nvPr/>
          </p:nvSpPr>
          <p:spPr bwMode="auto">
            <a:xfrm flipH="1">
              <a:off x="2152816" y="5470984"/>
              <a:ext cx="102895" cy="182209"/>
            </a:xfrm>
            <a:prstGeom prst="line">
              <a:avLst/>
            </a:prstGeom>
            <a:noFill/>
            <a:ln w="19050">
              <a:solidFill>
                <a:schemeClr val="bg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23" name="Picture 22" descr="A picture containing vector graphics&#10;&#10;Description generated with high confidence">
            <a:extLst>
              <a:ext uri="{FF2B5EF4-FFF2-40B4-BE49-F238E27FC236}">
                <a16:creationId xmlns:a16="http://schemas.microsoft.com/office/drawing/2014/main" id="{8407862D-3B4B-4CD3-A59D-A9D24EFB4740}"/>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2479765" y="4128118"/>
            <a:ext cx="332338" cy="332338"/>
          </a:xfrm>
          <a:prstGeom prst="rect">
            <a:avLst/>
          </a:prstGeom>
        </p:spPr>
      </p:pic>
      <p:pic>
        <p:nvPicPr>
          <p:cNvPr id="24" name="Picture 23" descr="A close up of a sign&#10;&#10;Description generated with very high confidence">
            <a:extLst>
              <a:ext uri="{FF2B5EF4-FFF2-40B4-BE49-F238E27FC236}">
                <a16:creationId xmlns:a16="http://schemas.microsoft.com/office/drawing/2014/main" id="{CA436788-1BA9-43D8-88FD-D0927AE41CCE}"/>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857112" y="4533641"/>
            <a:ext cx="379400" cy="379400"/>
          </a:xfrm>
          <a:prstGeom prst="rect">
            <a:avLst/>
          </a:prstGeom>
        </p:spPr>
      </p:pic>
      <p:pic>
        <p:nvPicPr>
          <p:cNvPr id="25" name="Picture 24" descr="A picture containing flower&#10;&#10;Description generated with high confidence">
            <a:extLst>
              <a:ext uri="{FF2B5EF4-FFF2-40B4-BE49-F238E27FC236}">
                <a16:creationId xmlns:a16="http://schemas.microsoft.com/office/drawing/2014/main" id="{661C5769-B958-4012-807A-55A86C65C301}"/>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585871" y="3664840"/>
            <a:ext cx="434469" cy="471992"/>
          </a:xfrm>
          <a:prstGeom prst="rect">
            <a:avLst/>
          </a:prstGeom>
        </p:spPr>
      </p:pic>
      <p:pic>
        <p:nvPicPr>
          <p:cNvPr id="26" name="Picture 2" descr="https://azure.microsoft.com/svghandler/bot-service/?width=600&amp;height=315">
            <a:extLst>
              <a:ext uri="{FF2B5EF4-FFF2-40B4-BE49-F238E27FC236}">
                <a16:creationId xmlns:a16="http://schemas.microsoft.com/office/drawing/2014/main" id="{DD674AF5-C3BF-4DAE-8F8A-6530FD1BF33C}"/>
              </a:ext>
            </a:extLst>
          </p:cNvPr>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9167849" y="4100034"/>
            <a:ext cx="740013" cy="3885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02DB404-A32A-49C1-98D4-56BEBE0AF772}"/>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463564" y="2237240"/>
            <a:ext cx="348540" cy="348540"/>
          </a:xfrm>
          <a:prstGeom prst="rect">
            <a:avLst/>
          </a:prstGeom>
        </p:spPr>
      </p:pic>
      <p:pic>
        <p:nvPicPr>
          <p:cNvPr id="28" name="Graphic 27">
            <a:extLst>
              <a:ext uri="{FF2B5EF4-FFF2-40B4-BE49-F238E27FC236}">
                <a16:creationId xmlns:a16="http://schemas.microsoft.com/office/drawing/2014/main" id="{1E5D295E-7AA6-4DA8-BAC6-9CD0FBAB24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63564" y="3226515"/>
            <a:ext cx="308014" cy="308014"/>
          </a:xfrm>
          <a:prstGeom prst="rect">
            <a:avLst/>
          </a:prstGeom>
        </p:spPr>
      </p:pic>
      <p:pic>
        <p:nvPicPr>
          <p:cNvPr id="29" name="Picture 2" descr="https://azure.microsoft.com/svghandler/data-lake-analytics/?width=600&amp;height=315">
            <a:extLst>
              <a:ext uri="{FF2B5EF4-FFF2-40B4-BE49-F238E27FC236}">
                <a16:creationId xmlns:a16="http://schemas.microsoft.com/office/drawing/2014/main" id="{19821912-FE66-47B1-AB73-C4C4DBA54A7A}"/>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7878" y="3735669"/>
            <a:ext cx="556504" cy="292164"/>
          </a:xfrm>
          <a:prstGeom prst="rect">
            <a:avLst/>
          </a:prstGeom>
          <a:solidFill>
            <a:schemeClr val="tx2"/>
          </a:solidFill>
          <a:extLst/>
        </p:spPr>
      </p:pic>
      <p:pic>
        <p:nvPicPr>
          <p:cNvPr id="30" name="Picture 29" descr="A close up of a logo&#10;&#10;Description generated with high confidence">
            <a:extLst>
              <a:ext uri="{FF2B5EF4-FFF2-40B4-BE49-F238E27FC236}">
                <a16:creationId xmlns:a16="http://schemas.microsoft.com/office/drawing/2014/main" id="{9915E50C-7719-4F91-84C9-6BF61256F7C7}"/>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7556806" y="2686430"/>
            <a:ext cx="522832" cy="522832"/>
          </a:xfrm>
          <a:prstGeom prst="rect">
            <a:avLst/>
          </a:prstGeom>
        </p:spPr>
      </p:pic>
      <p:sp>
        <p:nvSpPr>
          <p:cNvPr id="31" name="UniversalApp_E8CC" title="Icon of a cellphone in front of a tablet">
            <a:extLst>
              <a:ext uri="{FF2B5EF4-FFF2-40B4-BE49-F238E27FC236}">
                <a16:creationId xmlns:a16="http://schemas.microsoft.com/office/drawing/2014/main" id="{34126586-6271-4FE6-A066-2A8E692392CF}"/>
              </a:ext>
            </a:extLst>
          </p:cNvPr>
          <p:cNvSpPr>
            <a:spLocks noChangeAspect="1" noEditPoints="1"/>
          </p:cNvSpPr>
          <p:nvPr/>
        </p:nvSpPr>
        <p:spPr bwMode="auto">
          <a:xfrm>
            <a:off x="9347604" y="3209262"/>
            <a:ext cx="498293" cy="365656"/>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2" name="Graphic 31" descr="Gears">
            <a:extLst>
              <a:ext uri="{FF2B5EF4-FFF2-40B4-BE49-F238E27FC236}">
                <a16:creationId xmlns:a16="http://schemas.microsoft.com/office/drawing/2014/main" id="{81FD01F5-310F-4AA5-A5CC-73CDBBE6CCF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47605" y="2237240"/>
            <a:ext cx="476726" cy="476726"/>
          </a:xfrm>
          <a:prstGeom prst="rect">
            <a:avLst/>
          </a:prstGeom>
        </p:spPr>
      </p:pic>
      <p:sp>
        <p:nvSpPr>
          <p:cNvPr id="47" name="people_4" title="Icon of a person">
            <a:extLst>
              <a:ext uri="{FF2B5EF4-FFF2-40B4-BE49-F238E27FC236}">
                <a16:creationId xmlns:a16="http://schemas.microsoft.com/office/drawing/2014/main" id="{DB96E232-200C-4329-9D92-A78CDACFC14A}"/>
              </a:ext>
            </a:extLst>
          </p:cNvPr>
          <p:cNvSpPr>
            <a:spLocks noChangeAspect="1" noEditPoints="1"/>
          </p:cNvSpPr>
          <p:nvPr/>
        </p:nvSpPr>
        <p:spPr bwMode="auto">
          <a:xfrm>
            <a:off x="11217397" y="1888586"/>
            <a:ext cx="327069" cy="3656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people_4" title="Icon of a person">
            <a:extLst>
              <a:ext uri="{FF2B5EF4-FFF2-40B4-BE49-F238E27FC236}">
                <a16:creationId xmlns:a16="http://schemas.microsoft.com/office/drawing/2014/main" id="{12B5F753-D404-48AB-B514-E5F36B1E247F}"/>
              </a:ext>
            </a:extLst>
          </p:cNvPr>
          <p:cNvSpPr>
            <a:spLocks noChangeAspect="1" noEditPoints="1"/>
          </p:cNvSpPr>
          <p:nvPr/>
        </p:nvSpPr>
        <p:spPr bwMode="auto">
          <a:xfrm>
            <a:off x="11217397" y="3208923"/>
            <a:ext cx="327069" cy="3656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people_4" title="Icon of a person">
            <a:extLst>
              <a:ext uri="{FF2B5EF4-FFF2-40B4-BE49-F238E27FC236}">
                <a16:creationId xmlns:a16="http://schemas.microsoft.com/office/drawing/2014/main" id="{54E99C55-534A-41EB-8443-4E1AF7E33E46}"/>
              </a:ext>
            </a:extLst>
          </p:cNvPr>
          <p:cNvSpPr>
            <a:spLocks noChangeAspect="1" noEditPoints="1"/>
          </p:cNvSpPr>
          <p:nvPr/>
        </p:nvSpPr>
        <p:spPr bwMode="auto">
          <a:xfrm>
            <a:off x="11217396" y="4529259"/>
            <a:ext cx="327069" cy="3656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DD3E9001-705D-462C-B2BA-E80CA4F7A68C}"/>
              </a:ext>
            </a:extLst>
          </p:cNvPr>
          <p:cNvSpPr txBox="1"/>
          <p:nvPr/>
        </p:nvSpPr>
        <p:spPr>
          <a:xfrm>
            <a:off x="10874867" y="2291123"/>
            <a:ext cx="985643" cy="531737"/>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Connected</a:t>
            </a:r>
            <a:br>
              <a:rPr kumimoji="0" lang="en-US" sz="1400" b="0"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rPr>
            </a:br>
            <a:r>
              <a:rPr kumimoji="0" lang="en-US" sz="140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Customer</a:t>
            </a:r>
          </a:p>
        </p:txBody>
      </p:sp>
      <p:sp>
        <p:nvSpPr>
          <p:cNvPr id="51" name="TextBox 50">
            <a:extLst>
              <a:ext uri="{FF2B5EF4-FFF2-40B4-BE49-F238E27FC236}">
                <a16:creationId xmlns:a16="http://schemas.microsoft.com/office/drawing/2014/main" id="{C30BDEBC-4209-4E27-BC3D-3ED7B260E6E3}"/>
              </a:ext>
            </a:extLst>
          </p:cNvPr>
          <p:cNvSpPr txBox="1"/>
          <p:nvPr/>
        </p:nvSpPr>
        <p:spPr>
          <a:xfrm>
            <a:off x="11097805" y="3544888"/>
            <a:ext cx="561292" cy="312029"/>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Sales</a:t>
            </a:r>
          </a:p>
        </p:txBody>
      </p:sp>
      <p:sp>
        <p:nvSpPr>
          <p:cNvPr id="52" name="TextBox 51">
            <a:extLst>
              <a:ext uri="{FF2B5EF4-FFF2-40B4-BE49-F238E27FC236}">
                <a16:creationId xmlns:a16="http://schemas.microsoft.com/office/drawing/2014/main" id="{E7523599-DCDD-45C4-BE9E-CE68643FF0C1}"/>
              </a:ext>
            </a:extLst>
          </p:cNvPr>
          <p:cNvSpPr txBox="1"/>
          <p:nvPr/>
        </p:nvSpPr>
        <p:spPr>
          <a:xfrm>
            <a:off x="10869108" y="4903833"/>
            <a:ext cx="1007825" cy="312029"/>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Operations</a:t>
            </a:r>
          </a:p>
        </p:txBody>
      </p:sp>
      <p:sp>
        <p:nvSpPr>
          <p:cNvPr id="54" name="TextBox 53">
            <a:extLst>
              <a:ext uri="{FF2B5EF4-FFF2-40B4-BE49-F238E27FC236}">
                <a16:creationId xmlns:a16="http://schemas.microsoft.com/office/drawing/2014/main" id="{1A321746-5D73-4A84-AEBF-879ABD972EED}"/>
              </a:ext>
            </a:extLst>
          </p:cNvPr>
          <p:cNvSpPr txBox="1"/>
          <p:nvPr/>
        </p:nvSpPr>
        <p:spPr>
          <a:xfrm>
            <a:off x="110294" y="3900423"/>
            <a:ext cx="1365830" cy="476727"/>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Structured</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Historical</a:t>
            </a:r>
          </a:p>
        </p:txBody>
      </p:sp>
      <p:sp>
        <p:nvSpPr>
          <p:cNvPr id="55" name="TextBox 54">
            <a:extLst>
              <a:ext uri="{FF2B5EF4-FFF2-40B4-BE49-F238E27FC236}">
                <a16:creationId xmlns:a16="http://schemas.microsoft.com/office/drawing/2014/main" id="{D8315CDE-7D46-4974-AFE7-E46973526650}"/>
              </a:ext>
            </a:extLst>
          </p:cNvPr>
          <p:cNvSpPr txBox="1"/>
          <p:nvPr/>
        </p:nvSpPr>
        <p:spPr>
          <a:xfrm>
            <a:off x="484967" y="4356409"/>
            <a:ext cx="787995" cy="916016"/>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Sales</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Marketing</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Profile</a:t>
            </a:r>
          </a:p>
        </p:txBody>
      </p:sp>
      <p:pic>
        <p:nvPicPr>
          <p:cNvPr id="56" name="Graphic 55" descr="Shopping cart">
            <a:extLst>
              <a:ext uri="{FF2B5EF4-FFF2-40B4-BE49-F238E27FC236}">
                <a16:creationId xmlns:a16="http://schemas.microsoft.com/office/drawing/2014/main" id="{F600659A-D16F-4452-8260-3AEE9F4308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3736" y="4333330"/>
            <a:ext cx="313189" cy="313189"/>
          </a:xfrm>
          <a:prstGeom prst="rect">
            <a:avLst/>
          </a:prstGeom>
        </p:spPr>
      </p:pic>
      <p:pic>
        <p:nvPicPr>
          <p:cNvPr id="57" name="Graphic 56" descr="Family with two children">
            <a:extLst>
              <a:ext uri="{FF2B5EF4-FFF2-40B4-BE49-F238E27FC236}">
                <a16:creationId xmlns:a16="http://schemas.microsoft.com/office/drawing/2014/main" id="{F0AB3831-9A77-4BA5-B75C-7B876AFA3B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0327" y="4923387"/>
            <a:ext cx="355618" cy="355618"/>
          </a:xfrm>
          <a:prstGeom prst="rect">
            <a:avLst/>
          </a:prstGeom>
        </p:spPr>
      </p:pic>
      <p:pic>
        <p:nvPicPr>
          <p:cNvPr id="58" name="Graphic 57" descr="Speech">
            <a:extLst>
              <a:ext uri="{FF2B5EF4-FFF2-40B4-BE49-F238E27FC236}">
                <a16:creationId xmlns:a16="http://schemas.microsoft.com/office/drawing/2014/main" id="{98EEB422-3BB3-47BB-A8DC-CD304367A69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4919" y="4646518"/>
            <a:ext cx="351026" cy="351026"/>
          </a:xfrm>
          <a:prstGeom prst="rect">
            <a:avLst/>
          </a:prstGeom>
        </p:spPr>
      </p:pic>
      <p:grpSp>
        <p:nvGrpSpPr>
          <p:cNvPr id="79" name="Group 78">
            <a:extLst>
              <a:ext uri="{FF2B5EF4-FFF2-40B4-BE49-F238E27FC236}">
                <a16:creationId xmlns:a16="http://schemas.microsoft.com/office/drawing/2014/main" id="{80C2D9E5-06C7-4C23-B9BE-26F9FA43D629}"/>
              </a:ext>
            </a:extLst>
          </p:cNvPr>
          <p:cNvGrpSpPr/>
          <p:nvPr/>
        </p:nvGrpSpPr>
        <p:grpSpPr>
          <a:xfrm>
            <a:off x="1512209" y="5709157"/>
            <a:ext cx="10221751" cy="363946"/>
            <a:chOff x="1510907" y="5178078"/>
            <a:chExt cx="10224651" cy="364049"/>
          </a:xfrm>
        </p:grpSpPr>
        <p:sp>
          <p:nvSpPr>
            <p:cNvPr id="60" name="TextBox 59">
              <a:extLst>
                <a:ext uri="{FF2B5EF4-FFF2-40B4-BE49-F238E27FC236}">
                  <a16:creationId xmlns:a16="http://schemas.microsoft.com/office/drawing/2014/main" id="{4C2884DE-2FDA-4C6C-99F9-FE9849567D4A}"/>
                </a:ext>
              </a:extLst>
            </p:cNvPr>
            <p:cNvSpPr txBox="1"/>
            <p:nvPr/>
          </p:nvSpPr>
          <p:spPr>
            <a:xfrm>
              <a:off x="2241159" y="5178078"/>
              <a:ext cx="753946" cy="364049"/>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Ingest</a:t>
              </a:r>
            </a:p>
          </p:txBody>
        </p:sp>
        <p:sp>
          <p:nvSpPr>
            <p:cNvPr id="61" name="TextBox 60">
              <a:extLst>
                <a:ext uri="{FF2B5EF4-FFF2-40B4-BE49-F238E27FC236}">
                  <a16:creationId xmlns:a16="http://schemas.microsoft.com/office/drawing/2014/main" id="{89A63750-C8C6-487A-ACA3-B75D455BBC37}"/>
                </a:ext>
              </a:extLst>
            </p:cNvPr>
            <p:cNvSpPr txBox="1"/>
            <p:nvPr/>
          </p:nvSpPr>
          <p:spPr>
            <a:xfrm>
              <a:off x="4028207" y="5178078"/>
              <a:ext cx="675633" cy="364049"/>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Store</a:t>
              </a:r>
            </a:p>
          </p:txBody>
        </p:sp>
        <p:sp>
          <p:nvSpPr>
            <p:cNvPr id="62" name="TextBox 61">
              <a:extLst>
                <a:ext uri="{FF2B5EF4-FFF2-40B4-BE49-F238E27FC236}">
                  <a16:creationId xmlns:a16="http://schemas.microsoft.com/office/drawing/2014/main" id="{FA1F06BB-D45E-46A2-A2FC-6E9454CA5F4C}"/>
                </a:ext>
              </a:extLst>
            </p:cNvPr>
            <p:cNvSpPr txBox="1"/>
            <p:nvPr/>
          </p:nvSpPr>
          <p:spPr>
            <a:xfrm>
              <a:off x="5593512" y="5178078"/>
              <a:ext cx="896910" cy="364049"/>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Process</a:t>
              </a:r>
            </a:p>
          </p:txBody>
        </p:sp>
        <p:sp>
          <p:nvSpPr>
            <p:cNvPr id="63" name="TextBox 62">
              <a:extLst>
                <a:ext uri="{FF2B5EF4-FFF2-40B4-BE49-F238E27FC236}">
                  <a16:creationId xmlns:a16="http://schemas.microsoft.com/office/drawing/2014/main" id="{4D4DE329-0E7B-4B8A-B5BB-2C0417C7DDE1}"/>
                </a:ext>
              </a:extLst>
            </p:cNvPr>
            <p:cNvSpPr txBox="1"/>
            <p:nvPr/>
          </p:nvSpPr>
          <p:spPr>
            <a:xfrm>
              <a:off x="7501617" y="5178078"/>
              <a:ext cx="633805" cy="362174"/>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View</a:t>
              </a:r>
            </a:p>
          </p:txBody>
        </p:sp>
        <p:sp>
          <p:nvSpPr>
            <p:cNvPr id="64" name="TextBox 63">
              <a:extLst>
                <a:ext uri="{FF2B5EF4-FFF2-40B4-BE49-F238E27FC236}">
                  <a16:creationId xmlns:a16="http://schemas.microsoft.com/office/drawing/2014/main" id="{59A2A918-D7B9-404B-920C-ED25B7BACB80}"/>
                </a:ext>
              </a:extLst>
            </p:cNvPr>
            <p:cNvSpPr txBox="1"/>
            <p:nvPr/>
          </p:nvSpPr>
          <p:spPr>
            <a:xfrm>
              <a:off x="9091690" y="5178078"/>
              <a:ext cx="832058" cy="362174"/>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Project</a:t>
              </a:r>
            </a:p>
          </p:txBody>
        </p:sp>
        <p:sp>
          <p:nvSpPr>
            <p:cNvPr id="65" name="Arrow: Right 64">
              <a:extLst>
                <a:ext uri="{FF2B5EF4-FFF2-40B4-BE49-F238E27FC236}">
                  <a16:creationId xmlns:a16="http://schemas.microsoft.com/office/drawing/2014/main" id="{D0599DB9-ADA5-425C-BA1D-5A1798D8A132}"/>
                </a:ext>
              </a:extLst>
            </p:cNvPr>
            <p:cNvSpPr/>
            <p:nvPr/>
          </p:nvSpPr>
          <p:spPr>
            <a:xfrm>
              <a:off x="1510907"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66" name="Arrow: Right 65">
              <a:extLst>
                <a:ext uri="{FF2B5EF4-FFF2-40B4-BE49-F238E27FC236}">
                  <a16:creationId xmlns:a16="http://schemas.microsoft.com/office/drawing/2014/main" id="{E2ED44E3-6281-47ED-B5F5-C2E1A26216E1}"/>
                </a:ext>
              </a:extLst>
            </p:cNvPr>
            <p:cNvSpPr/>
            <p:nvPr/>
          </p:nvSpPr>
          <p:spPr>
            <a:xfrm>
              <a:off x="3201514"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67" name="Arrow: Right 66">
              <a:extLst>
                <a:ext uri="{FF2B5EF4-FFF2-40B4-BE49-F238E27FC236}">
                  <a16:creationId xmlns:a16="http://schemas.microsoft.com/office/drawing/2014/main" id="{9C6A48B1-42C4-45D4-AF99-85E28C027D3E}"/>
                </a:ext>
              </a:extLst>
            </p:cNvPr>
            <p:cNvSpPr/>
            <p:nvPr/>
          </p:nvSpPr>
          <p:spPr>
            <a:xfrm>
              <a:off x="4821839"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68" name="Arrow: Right 67">
              <a:extLst>
                <a:ext uri="{FF2B5EF4-FFF2-40B4-BE49-F238E27FC236}">
                  <a16:creationId xmlns:a16="http://schemas.microsoft.com/office/drawing/2014/main" id="{EE1A5850-1AC5-4193-BB66-05FB88A44F10}"/>
                </a:ext>
              </a:extLst>
            </p:cNvPr>
            <p:cNvSpPr/>
            <p:nvPr/>
          </p:nvSpPr>
          <p:spPr>
            <a:xfrm>
              <a:off x="6622547"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69" name="Arrow: Right 68">
              <a:extLst>
                <a:ext uri="{FF2B5EF4-FFF2-40B4-BE49-F238E27FC236}">
                  <a16:creationId xmlns:a16="http://schemas.microsoft.com/office/drawing/2014/main" id="{636330FC-D6D5-4B12-8BCF-79B14C94D98D}"/>
                </a:ext>
              </a:extLst>
            </p:cNvPr>
            <p:cNvSpPr/>
            <p:nvPr/>
          </p:nvSpPr>
          <p:spPr>
            <a:xfrm>
              <a:off x="8275934"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70" name="Arrow: Right 69">
              <a:extLst>
                <a:ext uri="{FF2B5EF4-FFF2-40B4-BE49-F238E27FC236}">
                  <a16:creationId xmlns:a16="http://schemas.microsoft.com/office/drawing/2014/main" id="{B27DA802-BFDE-4737-BEF9-07B521F0A044}"/>
                </a:ext>
              </a:extLst>
            </p:cNvPr>
            <p:cNvSpPr/>
            <p:nvPr/>
          </p:nvSpPr>
          <p:spPr>
            <a:xfrm>
              <a:off x="10113323" y="5248444"/>
              <a:ext cx="650081" cy="2286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p:txBody>
        </p:sp>
        <p:sp>
          <p:nvSpPr>
            <p:cNvPr id="71" name="TextBox 70">
              <a:extLst>
                <a:ext uri="{FF2B5EF4-FFF2-40B4-BE49-F238E27FC236}">
                  <a16:creationId xmlns:a16="http://schemas.microsoft.com/office/drawing/2014/main" id="{F1FEAE9D-6597-4F45-9C60-6B74665964CD}"/>
                </a:ext>
              </a:extLst>
            </p:cNvPr>
            <p:cNvSpPr txBox="1"/>
            <p:nvPr/>
          </p:nvSpPr>
          <p:spPr>
            <a:xfrm>
              <a:off x="10944733" y="5178078"/>
              <a:ext cx="790825" cy="364049"/>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Light"/>
                  <a:ea typeface="+mn-ea"/>
                  <a:cs typeface="Calibri" panose="020F0502020204030204" pitchFamily="34" charset="0"/>
                </a:rPr>
                <a:t>Action</a:t>
              </a:r>
            </a:p>
          </p:txBody>
        </p:sp>
      </p:grpSp>
      <p:sp>
        <p:nvSpPr>
          <p:cNvPr id="73" name="TextBox 72">
            <a:extLst>
              <a:ext uri="{FF2B5EF4-FFF2-40B4-BE49-F238E27FC236}">
                <a16:creationId xmlns:a16="http://schemas.microsoft.com/office/drawing/2014/main" id="{F19BB5FD-103D-40DF-B096-C2D3B2EF4F7F}"/>
              </a:ext>
            </a:extLst>
          </p:cNvPr>
          <p:cNvSpPr txBox="1"/>
          <p:nvPr/>
        </p:nvSpPr>
        <p:spPr>
          <a:xfrm>
            <a:off x="110294" y="1952531"/>
            <a:ext cx="1354844" cy="696405"/>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Unstructured</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Real-Time Streaming</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7030A0"/>
              </a:solidFill>
              <a:effectLst/>
              <a:uLnTx/>
              <a:uFillTx/>
              <a:latin typeface="Calibri" panose="020F0502020204030204" pitchFamily="34" charset="0"/>
              <a:ea typeface="+mn-ea"/>
              <a:cs typeface="Calibri" panose="020F0502020204030204" pitchFamily="34" charset="0"/>
            </a:endParaRPr>
          </a:p>
        </p:txBody>
      </p:sp>
      <p:sp>
        <p:nvSpPr>
          <p:cNvPr id="74" name="TextBox 73">
            <a:extLst>
              <a:ext uri="{FF2B5EF4-FFF2-40B4-BE49-F238E27FC236}">
                <a16:creationId xmlns:a16="http://schemas.microsoft.com/office/drawing/2014/main" id="{490FB8FF-16F2-4598-B3A3-F2AD7EA2693D}"/>
              </a:ext>
            </a:extLst>
          </p:cNvPr>
          <p:cNvSpPr txBox="1"/>
          <p:nvPr/>
        </p:nvSpPr>
        <p:spPr>
          <a:xfrm>
            <a:off x="484967" y="2523319"/>
            <a:ext cx="787995" cy="1245501"/>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Devices</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Events</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Weather</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Calibri" panose="020F0502020204030204" pitchFamily="34" charset="0"/>
                <a:ea typeface="+mn-ea"/>
                <a:cs typeface="Calibri" panose="020F0502020204030204" pitchFamily="34" charset="0"/>
              </a:rPr>
              <a:t>Twitter</a:t>
            </a:r>
          </a:p>
        </p:txBody>
      </p:sp>
      <p:pic>
        <p:nvPicPr>
          <p:cNvPr id="75" name="Graphic 74" descr="Snow">
            <a:extLst>
              <a:ext uri="{FF2B5EF4-FFF2-40B4-BE49-F238E27FC236}">
                <a16:creationId xmlns:a16="http://schemas.microsoft.com/office/drawing/2014/main" id="{69612F01-2EB4-4370-B928-75B600D3B43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384" y="3081527"/>
            <a:ext cx="469227" cy="469227"/>
          </a:xfrm>
          <a:prstGeom prst="rect">
            <a:avLst/>
          </a:prstGeom>
        </p:spPr>
      </p:pic>
      <p:pic>
        <p:nvPicPr>
          <p:cNvPr id="76" name="Graphic 75" descr="Wireless router">
            <a:extLst>
              <a:ext uri="{FF2B5EF4-FFF2-40B4-BE49-F238E27FC236}">
                <a16:creationId xmlns:a16="http://schemas.microsoft.com/office/drawing/2014/main" id="{EB433007-377B-46C1-BA97-3FFA61D561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414" y="2391714"/>
            <a:ext cx="408353" cy="408353"/>
          </a:xfrm>
          <a:prstGeom prst="rect">
            <a:avLst/>
          </a:prstGeom>
        </p:spPr>
      </p:pic>
      <p:pic>
        <p:nvPicPr>
          <p:cNvPr id="77" name="Graphic 76" descr="Run">
            <a:extLst>
              <a:ext uri="{FF2B5EF4-FFF2-40B4-BE49-F238E27FC236}">
                <a16:creationId xmlns:a16="http://schemas.microsoft.com/office/drawing/2014/main" id="{B0187DB0-2F26-48FE-80F2-6CF52D0898E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7977" y="2781541"/>
            <a:ext cx="353312" cy="353312"/>
          </a:xfrm>
          <a:prstGeom prst="rect">
            <a:avLst/>
          </a:prstGeom>
        </p:spPr>
      </p:pic>
      <p:pic>
        <p:nvPicPr>
          <p:cNvPr id="78" name="Picture 77">
            <a:extLst>
              <a:ext uri="{FF2B5EF4-FFF2-40B4-BE49-F238E27FC236}">
                <a16:creationId xmlns:a16="http://schemas.microsoft.com/office/drawing/2014/main" id="{C89E425C-267C-4522-9708-A6997306A527}"/>
              </a:ext>
            </a:extLst>
          </p:cNvPr>
          <p:cNvPicPr>
            <a:picLocks noChangeAspect="1"/>
          </p:cNvPicPr>
          <p:nvPr/>
        </p:nvPicPr>
        <p:blipFill>
          <a:blip r:embed="rId29">
            <a:duotone>
              <a:prstClr val="black"/>
              <a:srgbClr val="68217A">
                <a:tint val="45000"/>
                <a:satMod val="400000"/>
              </a:srgbClr>
            </a:duotone>
            <a:extLst>
              <a:ext uri="{BEBA8EAE-BF5A-486C-A8C5-ECC9F3942E4B}">
                <a14:imgProps xmlns:a14="http://schemas.microsoft.com/office/drawing/2010/main">
                  <a14:imgLayer r:embed="rId30">
                    <a14:imgEffect>
                      <a14:backgroundRemoval t="10000" b="90000" l="10000" r="9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56450" y="3460200"/>
            <a:ext cx="353312" cy="353312"/>
          </a:xfrm>
          <a:prstGeom prst="rect">
            <a:avLst/>
          </a:prstGeom>
          <a:solidFill>
            <a:schemeClr val="accent1"/>
          </a:solidFill>
        </p:spPr>
      </p:pic>
      <p:sp>
        <p:nvSpPr>
          <p:cNvPr id="53" name="Rectangle 52" hidden="1">
            <a:extLst>
              <a:ext uri="{FF2B5EF4-FFF2-40B4-BE49-F238E27FC236}">
                <a16:creationId xmlns:a16="http://schemas.microsoft.com/office/drawing/2014/main" id="{127B6AAD-1269-4668-9F31-20662132F07C}"/>
              </a:ext>
            </a:extLst>
          </p:cNvPr>
          <p:cNvSpPr/>
          <p:nvPr/>
        </p:nvSpPr>
        <p:spPr bwMode="auto">
          <a:xfrm>
            <a:off x="1346022" y="779686"/>
            <a:ext cx="9462233" cy="4767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3D4EAA77-912A-4F1C-8B88-193A8A08F467}"/>
              </a:ext>
            </a:extLst>
          </p:cNvPr>
          <p:cNvSpPr/>
          <p:nvPr/>
        </p:nvSpPr>
        <p:spPr bwMode="auto">
          <a:xfrm>
            <a:off x="5161130" y="1003881"/>
            <a:ext cx="1864126" cy="4464944"/>
          </a:xfrm>
          <a:prstGeom prst="rect">
            <a:avLst/>
          </a:prstGeom>
          <a:solidFill>
            <a:srgbClr val="00B0F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Knowledge</a:t>
            </a:r>
          </a:p>
        </p:txBody>
      </p:sp>
      <p:sp>
        <p:nvSpPr>
          <p:cNvPr id="83" name="Rectangle 82">
            <a:extLst>
              <a:ext uri="{FF2B5EF4-FFF2-40B4-BE49-F238E27FC236}">
                <a16:creationId xmlns:a16="http://schemas.microsoft.com/office/drawing/2014/main" id="{98304939-EA48-472C-BEF1-0F81760B11A1}"/>
              </a:ext>
            </a:extLst>
          </p:cNvPr>
          <p:cNvSpPr/>
          <p:nvPr/>
        </p:nvSpPr>
        <p:spPr bwMode="auto">
          <a:xfrm>
            <a:off x="1957675" y="988626"/>
            <a:ext cx="3142645" cy="4464944"/>
          </a:xfrm>
          <a:prstGeom prst="rect">
            <a:avLst/>
          </a:prstGeom>
          <a:solidFill>
            <a:srgbClr val="00B0F0">
              <a:alpha val="5019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Estate</a:t>
            </a:r>
          </a:p>
        </p:txBody>
      </p:sp>
    </p:spTree>
    <p:custDataLst>
      <p:tags r:id="rId1"/>
    </p:custDataLst>
    <p:extLst>
      <p:ext uri="{BB962C8B-B14F-4D97-AF65-F5344CB8AC3E}">
        <p14:creationId xmlns:p14="http://schemas.microsoft.com/office/powerpoint/2010/main" val="470082741"/>
      </p:ext>
    </p:extLst>
  </p:cSld>
  <p:clrMapOvr>
    <a:masterClrMapping/>
  </p:clrMapOvr>
  <mc:AlternateContent xmlns:mc="http://schemas.openxmlformats.org/markup-compatibility/2006" xmlns:p14="http://schemas.microsoft.com/office/powerpoint/2010/main">
    <mc:Choice Requires="p14">
      <p:transition spd="med" p14:dur="700" advTm="38349">
        <p:fade/>
      </p:transition>
    </mc:Choice>
    <mc:Fallback xmlns="">
      <p:transition spd="med" advTm="383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par>
                                <p:cTn id="86" presetID="10" presetClass="entr" presetSubtype="0"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animBg="1"/>
      <p:bldP spid="31" grpId="0" animBg="1"/>
      <p:bldP spid="53" grpId="0" animBg="1"/>
      <p:bldP spid="82" grpId="0" animBg="1"/>
      <p:bldP spid="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11526" y="1558297"/>
            <a:ext cx="9104315" cy="3786665"/>
          </a:xfrm>
        </p:spPr>
        <p:txBody>
          <a:bodyPr/>
          <a:lstStyle/>
          <a:p>
            <a:pPr marL="0" indent="0">
              <a:lnSpc>
                <a:spcPct val="100000"/>
              </a:lnSpc>
              <a:spcBef>
                <a:spcPts val="600"/>
              </a:spcBef>
              <a:spcAft>
                <a:spcPts val="1200"/>
              </a:spcAft>
              <a:buNone/>
            </a:pPr>
            <a:r>
              <a:rPr lang="en-US" sz="2745">
                <a:solidFill>
                  <a:schemeClr val="tx2"/>
                </a:solidFill>
              </a:rPr>
              <a:t>Companies have accumulated mass quantities of structured and unstructured data and content over many years.  Knowledge Mining give these companies the capability to extract knowledge from this data and content.</a:t>
            </a:r>
          </a:p>
          <a:p>
            <a:pPr marL="0" indent="0">
              <a:lnSpc>
                <a:spcPct val="100000"/>
              </a:lnSpc>
              <a:spcBef>
                <a:spcPts val="600"/>
              </a:spcBef>
              <a:spcAft>
                <a:spcPts val="1200"/>
              </a:spcAft>
              <a:buNone/>
            </a:pPr>
            <a:r>
              <a:rPr lang="en-US" sz="2745">
                <a:solidFill>
                  <a:schemeClr val="tx2"/>
                </a:solidFill>
              </a:rPr>
              <a:t>Using a continuous process that ingests raw data and content Knowledge Mining can enrich this information and create structured insight that enables you to explore the underlying data.</a:t>
            </a:r>
          </a:p>
        </p:txBody>
      </p:sp>
      <p:sp>
        <p:nvSpPr>
          <p:cNvPr id="4" name="Title 1">
            <a:extLst>
              <a:ext uri="{FF2B5EF4-FFF2-40B4-BE49-F238E27FC236}">
                <a16:creationId xmlns:a16="http://schemas.microsoft.com/office/drawing/2014/main" id="{A002C0FB-B43F-4E12-AF2B-38F77CDBEC1B}"/>
              </a:ext>
            </a:extLst>
          </p:cNvPr>
          <p:cNvSpPr txBox="1">
            <a:spLocks/>
          </p:cNvSpPr>
          <p:nvPr/>
        </p:nvSpPr>
        <p:spPr>
          <a:xfrm>
            <a:off x="3150795" y="387894"/>
            <a:ext cx="11283204" cy="50889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2" name="Title 1">
            <a:extLst>
              <a:ext uri="{FF2B5EF4-FFF2-40B4-BE49-F238E27FC236}">
                <a16:creationId xmlns:a16="http://schemas.microsoft.com/office/drawing/2014/main" id="{82CF2A61-2ED1-4362-9510-A9D7F5B704AD}"/>
              </a:ext>
            </a:extLst>
          </p:cNvPr>
          <p:cNvSpPr>
            <a:spLocks noGrp="1"/>
          </p:cNvSpPr>
          <p:nvPr>
            <p:ph type="title"/>
          </p:nvPr>
        </p:nvSpPr>
        <p:spPr>
          <a:xfrm>
            <a:off x="187068" y="192573"/>
            <a:ext cx="11655840" cy="899537"/>
          </a:xfrm>
        </p:spPr>
        <p:txBody>
          <a:bodyPr/>
          <a:lstStyle/>
          <a:p>
            <a:r>
              <a:rPr lang="en-US"/>
              <a:t>Knowledge Mining</a:t>
            </a:r>
          </a:p>
        </p:txBody>
      </p:sp>
    </p:spTree>
    <p:extLst>
      <p:ext uri="{BB962C8B-B14F-4D97-AF65-F5344CB8AC3E}">
        <p14:creationId xmlns:p14="http://schemas.microsoft.com/office/powerpoint/2010/main" val="127463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088" y="3307333"/>
            <a:ext cx="2952853" cy="10156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100000"/>
              </a:lnSpc>
              <a:spcBef>
                <a:spcPts val="1200"/>
              </a:spcBef>
              <a:spcAft>
                <a:spcPct val="0"/>
              </a:spcAft>
              <a:buClrTx/>
              <a:buSzPct val="90000"/>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89" y="2779579"/>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FED72F-DA14-4170-875A-4DB002E02C70}"/>
              </a:ext>
            </a:extLst>
          </p:cNvPr>
          <p:cNvSpPr>
            <a:spLocks noGrp="1"/>
          </p:cNvSpPr>
          <p:nvPr>
            <p:ph type="title"/>
          </p:nvPr>
        </p:nvSpPr>
        <p:spPr/>
        <p:txBody>
          <a:bodyPr/>
          <a:lstStyle/>
          <a:p>
            <a:r>
              <a:rPr lang="en-US"/>
              <a:t>What is knowledge mining?</a:t>
            </a: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49540" y="4053028"/>
            <a:ext cx="1142863" cy="1156927"/>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877353" y="2554639"/>
            <a:ext cx="889133" cy="1088419"/>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670955" y="3806574"/>
            <a:ext cx="889133" cy="1088419"/>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43303"/>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294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9044" y="1745146"/>
            <a:ext cx="1267862" cy="343443"/>
          </a:xfrm>
          <a:prstGeom prst="rect">
            <a:avLst/>
          </a:prstGeom>
        </p:spPr>
        <p:txBody>
          <a:bodyPr vert="horz" wrap="square" lIns="0" tIns="45713" rIns="91427" bIns="45713" rtlCol="0" anchor="t">
            <a:spAutoFit/>
          </a:body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505" y="1745146"/>
            <a:ext cx="1678110" cy="338542"/>
          </a:xfrm>
          <a:prstGeom prst="rect">
            <a:avLst/>
          </a:prstGeom>
        </p:spPr>
        <p:txBody>
          <a:bodyPr vert="horz" wrap="square" lIns="91427" tIns="45713" rIns="91427" bIns="45713" rtlCol="0" anchor="t">
            <a:spAutoFit/>
          </a:body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390" y="1745146"/>
            <a:ext cx="2130977" cy="594566"/>
          </a:xfrm>
          <a:prstGeom prst="rect">
            <a:avLst/>
          </a:prstGeom>
        </p:spPr>
        <p:txBody>
          <a:bodyPr vert="horz" wrap="square" lIns="91427" tIns="45713" rIns="91427" bIns="45713" rtlCol="0" anchor="t">
            <a:spAutoFit/>
          </a:body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r>
              <a:rPr lang="en-US">
                <a:cs typeface="Segoe UI Light" panose="020B05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2755" y="3226909"/>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4427" y="3233084"/>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5396" y="3876033"/>
            <a:ext cx="442107" cy="51191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64" y="2433669"/>
            <a:ext cx="222239" cy="35546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5189" y="3500318"/>
            <a:ext cx="343485" cy="271571"/>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920" y="3475435"/>
            <a:ext cx="265327" cy="2964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841" y="5431659"/>
            <a:ext cx="343485" cy="2942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372" y="5411179"/>
            <a:ext cx="263494" cy="322552"/>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742" y="5372347"/>
            <a:ext cx="216379" cy="34093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93" y="4445863"/>
            <a:ext cx="265360" cy="334479"/>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244" y="2495389"/>
            <a:ext cx="293749" cy="29374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9982143" y="3156754"/>
            <a:ext cx="1721354" cy="2071027"/>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200"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9" tIns="-33200" rIns="790937" bIns="-33200"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200"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marL="0" marR="0" lvl="0" indent="0" algn="ctr" defTabSz="666622"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marL="0" marR="0" lvl="0" indent="0" algn="ctr" defTabSz="222208"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marL="0" marR="0" lvl="0" indent="0" algn="ctr" defTabSz="1333244"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44320" y="2833028"/>
            <a:ext cx="1705225"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58313" y="2833028"/>
            <a:ext cx="1976543"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85490" y="2833028"/>
            <a:ext cx="1465259"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2109" y="3811204"/>
            <a:ext cx="2209645" cy="277002"/>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975" y="3811204"/>
            <a:ext cx="1893215" cy="28067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39619" y="3811204"/>
            <a:ext cx="1557000"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04867" y="4789379"/>
            <a:ext cx="1184131"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31636" y="4789379"/>
            <a:ext cx="1629895"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42850" y="4789379"/>
            <a:ext cx="1150536"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53238" y="5767555"/>
            <a:ext cx="1087388"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65680" y="5767555"/>
            <a:ext cx="1561809"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11428" y="5767555"/>
            <a:ext cx="1813381" cy="280678"/>
          </a:xfrm>
          <a:prstGeom prst="rect">
            <a:avLst/>
          </a:prstGeom>
          <a:noFill/>
        </p:spPr>
        <p:txBody>
          <a:bodyPr wrap="none" lIns="91427" tIns="45713" rIns="91427" bIns="45713" rtlCol="0">
            <a:spAutoFit/>
          </a:bodyPr>
          <a:lstStyle/>
          <a:p>
            <a:pPr marL="0" marR="0" lvl="0" indent="0" algn="ctr" defTabSz="914225"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406" y="4498251"/>
            <a:ext cx="219425" cy="259587"/>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9230" y="3475435"/>
            <a:ext cx="317778" cy="2942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13151" y="4388539"/>
            <a:ext cx="367563" cy="36756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657" y="2439087"/>
            <a:ext cx="348549" cy="348549"/>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IMING" val="|1|3.7|15.5|15.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FY18 Enterprise">
  <a:themeElements>
    <a:clrScheme name="Custom 23">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3179D0"/>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5_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defTabSz="932472">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spcAft>
            <a:spcPts val="600"/>
          </a:spcAft>
          <a:defRPr sz="1400" dirty="0" smtClean="0"/>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1410</Words>
  <Application>Microsoft Office PowerPoint</Application>
  <PresentationFormat>Widescreen</PresentationFormat>
  <Paragraphs>215</Paragraphs>
  <Slides>14</Slides>
  <Notes>11</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33" baseType="lpstr">
      <vt:lpstr>MS PGothic</vt:lpstr>
      <vt:lpstr>Arial</vt:lpstr>
      <vt:lpstr>Calibri</vt:lpstr>
      <vt:lpstr>Calibri Light</vt:lpstr>
      <vt:lpstr>Consolas</vt:lpstr>
      <vt:lpstr>Corbel</vt:lpstr>
      <vt:lpstr>Courier New</vt:lpstr>
      <vt:lpstr>Open Sans Light</vt:lpstr>
      <vt:lpstr>Segoe UI</vt:lpstr>
      <vt:lpstr>Segoe UI Light</vt:lpstr>
      <vt:lpstr>Segoe UI Semibold</vt:lpstr>
      <vt:lpstr>Segoe UI Semilight</vt:lpstr>
      <vt:lpstr>Wingdings</vt:lpstr>
      <vt:lpstr>1_Office Theme</vt:lpstr>
      <vt:lpstr>2_FY18 Enterprise</vt:lpstr>
      <vt:lpstr>5-50109_Microsoft_Light_Template</vt:lpstr>
      <vt:lpstr>5-50111_Build 2017_LIGHT GRAY TEMPLATE</vt:lpstr>
      <vt:lpstr>5_MS Brand White 16-9_Dec-2013</vt:lpstr>
      <vt:lpstr>think-cell Slide</vt:lpstr>
      <vt:lpstr>Part 2:  Developing AI</vt:lpstr>
      <vt:lpstr>PowerPoint Presentation</vt:lpstr>
      <vt:lpstr>PowerPoint Presentation</vt:lpstr>
      <vt:lpstr>The Microsoft AI platform: Azure &amp; AI</vt:lpstr>
      <vt:lpstr>PowerPoint Presentation</vt:lpstr>
      <vt:lpstr>Moving from Data to Knowledge</vt:lpstr>
      <vt:lpstr>Knowledge Mining</vt:lpstr>
      <vt:lpstr>What is knowledge mining?</vt:lpstr>
      <vt:lpstr>Knowledge mining with Azure Search</vt:lpstr>
      <vt:lpstr>Knowledge Mining Demo</vt:lpstr>
      <vt:lpstr>Knowledge Mining: How the demo was built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2:  Developing AI</dc:title>
  <dc:creator>Rita Arrigo</dc:creator>
  <cp:lastModifiedBy>Rita Arrigo</cp:lastModifiedBy>
  <cp:revision>1</cp:revision>
  <dcterms:created xsi:type="dcterms:W3CDTF">2018-11-25T04:43:15Z</dcterms:created>
  <dcterms:modified xsi:type="dcterms:W3CDTF">2018-11-25T04:43:46Z</dcterms:modified>
</cp:coreProperties>
</file>